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9"/>
  </p:notesMasterIdLst>
  <p:sldIdLst>
    <p:sldId id="333" r:id="rId6"/>
    <p:sldId id="348" r:id="rId7"/>
    <p:sldId id="351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73" r:id="rId18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21CE4A3-0435-442D-8BD6-4E6F58E4FEF7}">
          <p14:sldIdLst>
            <p14:sldId id="333"/>
            <p14:sldId id="348"/>
            <p14:sldId id="351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сипенко Анастасия Александровна" initials="ОАА" lastIdx="1" clrIdx="0">
    <p:extLst>
      <p:ext uri="{19B8F6BF-5375-455C-9EA6-DF929625EA0E}">
        <p15:presenceInfo xmlns:p15="http://schemas.microsoft.com/office/powerpoint/2012/main" userId="S-1-5-21-340576085-3929279038-2991976684-89041" providerId="AD"/>
      </p:ext>
    </p:extLst>
  </p:cmAuthor>
  <p:cmAuthor id="2" name="Макарова Анна Евгеньевна" initials="МАЕ" lastIdx="1" clrIdx="1">
    <p:extLst>
      <p:ext uri="{19B8F6BF-5375-455C-9EA6-DF929625EA0E}">
        <p15:presenceInfo xmlns:p15="http://schemas.microsoft.com/office/powerpoint/2012/main" userId="Макарова Анна Евгеньевна" providerId="None"/>
      </p:ext>
    </p:extLst>
  </p:cmAuthor>
  <p:cmAuthor id="3" name="Гусарова Мария Сергеевна" initials="ГМС" lastIdx="6" clrIdx="2">
    <p:extLst>
      <p:ext uri="{19B8F6BF-5375-455C-9EA6-DF929625EA0E}">
        <p15:presenceInfo xmlns:p15="http://schemas.microsoft.com/office/powerpoint/2012/main" userId="S-1-5-21-340576085-3929279038-2991976684-1186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9BFF"/>
    <a:srgbClr val="D9F5FB"/>
    <a:srgbClr val="0082BB"/>
    <a:srgbClr val="F6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0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13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6" t="-351" r="23689" b="1313"/>
          <a:stretch/>
        </p:blipFill>
        <p:spPr>
          <a:xfrm>
            <a:off x="6096000" y="-27821"/>
            <a:ext cx="6096000" cy="688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Источник / примечание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xmlns="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Источник / примечание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xmlns="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xmlns="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Источник / примечание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Источник / примечание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xmlns="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Источник / примечание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Источник / примечание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Источник / примечание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Источник / примечание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xmlns="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6" t="-351" r="23689" b="1313"/>
          <a:stretch/>
        </p:blipFill>
        <p:spPr>
          <a:xfrm>
            <a:off x="6096000" y="-27821"/>
            <a:ext cx="6096000" cy="688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59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xmlns="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Источник / примечание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Источник / примечание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xmlns="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506AED-C55C-42A1-9D93-DABC7ACD9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320733C-B3C0-8B44-9B84-DF5A4FF50E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Источник / примечание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A98D72C-1644-2F4E-BF74-42DE3A6FC6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10455-C340-7945-BDDA-6923B7A290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2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/>
          <p:cNvSpPr/>
          <p:nvPr/>
        </p:nvSpPr>
        <p:spPr>
          <a:xfrm rot="-3798042">
            <a:off x="8423636" y="2130009"/>
            <a:ext cx="8196507" cy="5042715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5" name="Google Shape;235;p14"/>
          <p:cNvGrpSpPr/>
          <p:nvPr/>
        </p:nvGrpSpPr>
        <p:grpSpPr>
          <a:xfrm rot="10800000" flipH="1">
            <a:off x="6943122" y="-915440"/>
            <a:ext cx="2262349" cy="2251771"/>
            <a:chOff x="2414491" y="671177"/>
            <a:chExt cx="1830972" cy="1822411"/>
          </a:xfrm>
        </p:grpSpPr>
        <p:sp>
          <p:nvSpPr>
            <p:cNvPr id="236" name="Google Shape;236;p14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0" name="Google Shape;270;p14"/>
          <p:cNvSpPr/>
          <p:nvPr/>
        </p:nvSpPr>
        <p:spPr>
          <a:xfrm rot="5400000">
            <a:off x="-3011733" y="4239678"/>
            <a:ext cx="6551385" cy="4030591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14"/>
          <p:cNvSpPr/>
          <p:nvPr/>
        </p:nvSpPr>
        <p:spPr>
          <a:xfrm rot="-2266405" flipH="1">
            <a:off x="9461364" y="2919351"/>
            <a:ext cx="2585104" cy="4407460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14"/>
          <p:cNvSpPr txBox="1">
            <a:spLocks noGrp="1"/>
          </p:cNvSpPr>
          <p:nvPr>
            <p:ph type="subTitle" idx="1"/>
          </p:nvPr>
        </p:nvSpPr>
        <p:spPr>
          <a:xfrm>
            <a:off x="5365600" y="4913300"/>
            <a:ext cx="3559200" cy="78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4"/>
          <p:cNvSpPr txBox="1">
            <a:spLocks noGrp="1"/>
          </p:cNvSpPr>
          <p:nvPr>
            <p:ph type="subTitle" idx="2"/>
          </p:nvPr>
        </p:nvSpPr>
        <p:spPr>
          <a:xfrm>
            <a:off x="1255800" y="4913300"/>
            <a:ext cx="3602000" cy="78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4"/>
          <p:cNvSpPr txBox="1">
            <a:spLocks noGrp="1"/>
          </p:cNvSpPr>
          <p:nvPr>
            <p:ph type="title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5" name="Google Shape;275;p14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1255800" y="2319033"/>
            <a:ext cx="3602000" cy="60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76" name="Google Shape;276;p14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5365600" y="2319033"/>
            <a:ext cx="3559200" cy="60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77" name="Google Shape;277;p14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1255800" y="4396099"/>
            <a:ext cx="3602000" cy="60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78" name="Google Shape;278;p14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5365600" y="4396116"/>
            <a:ext cx="3559200" cy="60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667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79" name="Google Shape;279;p14"/>
          <p:cNvSpPr txBox="1">
            <a:spLocks noGrp="1"/>
          </p:cNvSpPr>
          <p:nvPr>
            <p:ph type="subTitle" idx="7"/>
          </p:nvPr>
        </p:nvSpPr>
        <p:spPr>
          <a:xfrm>
            <a:off x="1260867" y="2840000"/>
            <a:ext cx="3602000" cy="78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4"/>
          <p:cNvSpPr txBox="1">
            <a:spLocks noGrp="1"/>
          </p:cNvSpPr>
          <p:nvPr>
            <p:ph type="subTitle" idx="8"/>
          </p:nvPr>
        </p:nvSpPr>
        <p:spPr>
          <a:xfrm>
            <a:off x="5370603" y="2840000"/>
            <a:ext cx="3559200" cy="78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4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1260867" y="1818467"/>
            <a:ext cx="1128000" cy="54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4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82" name="Google Shape;282;p14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5365600" y="1818467"/>
            <a:ext cx="1128000" cy="54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4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83" name="Google Shape;283;p14">
            <a:hlinkClick r:id="" action="ppaction://noaction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1260867" y="3891797"/>
            <a:ext cx="1128000" cy="54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4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84" name="Google Shape;284;p14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5365600" y="3891797"/>
            <a:ext cx="1128000" cy="54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4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6491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13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2"/>
          <p:cNvSpPr/>
          <p:nvPr/>
        </p:nvSpPr>
        <p:spPr>
          <a:xfrm rot="-1690000">
            <a:off x="6360070" y="4576270"/>
            <a:ext cx="5748177" cy="3536436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2" name="Google Shape;502;p22"/>
          <p:cNvSpPr/>
          <p:nvPr/>
        </p:nvSpPr>
        <p:spPr>
          <a:xfrm rot="-8976185">
            <a:off x="-1189638" y="927640"/>
            <a:ext cx="4281201" cy="4263449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3" name="Google Shape;503;p22"/>
          <p:cNvGrpSpPr/>
          <p:nvPr/>
        </p:nvGrpSpPr>
        <p:grpSpPr>
          <a:xfrm>
            <a:off x="7226992" y="-1272792"/>
            <a:ext cx="3027913" cy="3013779"/>
            <a:chOff x="6762468" y="1386456"/>
            <a:chExt cx="2270935" cy="2260334"/>
          </a:xfrm>
        </p:grpSpPr>
        <p:sp>
          <p:nvSpPr>
            <p:cNvPr id="504" name="Google Shape;504;p22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2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2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7" name="Google Shape;537;p22"/>
          <p:cNvSpPr txBox="1">
            <a:spLocks noGrp="1"/>
          </p:cNvSpPr>
          <p:nvPr>
            <p:ph type="title"/>
          </p:nvPr>
        </p:nvSpPr>
        <p:spPr>
          <a:xfrm>
            <a:off x="2092600" y="1536067"/>
            <a:ext cx="8006800" cy="2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38" name="Google Shape;538;p22"/>
          <p:cNvSpPr txBox="1">
            <a:spLocks noGrp="1"/>
          </p:cNvSpPr>
          <p:nvPr>
            <p:ph type="subTitle" idx="1"/>
          </p:nvPr>
        </p:nvSpPr>
        <p:spPr>
          <a:xfrm>
            <a:off x="2092600" y="3675133"/>
            <a:ext cx="80068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2307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41"/>
          <p:cNvSpPr/>
          <p:nvPr/>
        </p:nvSpPr>
        <p:spPr>
          <a:xfrm>
            <a:off x="5983667" y="969970"/>
            <a:ext cx="8746647" cy="6981708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41"/>
          <p:cNvSpPr/>
          <p:nvPr/>
        </p:nvSpPr>
        <p:spPr>
          <a:xfrm rot="5400000">
            <a:off x="-3418166" y="1501311"/>
            <a:ext cx="6551385" cy="4030591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41"/>
          <p:cNvSpPr/>
          <p:nvPr/>
        </p:nvSpPr>
        <p:spPr>
          <a:xfrm rot="-7977677">
            <a:off x="847194" y="-397841"/>
            <a:ext cx="2135503" cy="2049073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41"/>
          <p:cNvSpPr txBox="1">
            <a:spLocks noGrp="1"/>
          </p:cNvSpPr>
          <p:nvPr>
            <p:ph type="title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5" name="Google Shape;1085;p41"/>
          <p:cNvSpPr txBox="1">
            <a:spLocks noGrp="1"/>
          </p:cNvSpPr>
          <p:nvPr>
            <p:ph type="subTitle" idx="1"/>
          </p:nvPr>
        </p:nvSpPr>
        <p:spPr>
          <a:xfrm>
            <a:off x="1459000" y="2203251"/>
            <a:ext cx="2890400" cy="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41"/>
          <p:cNvSpPr txBox="1">
            <a:spLocks noGrp="1"/>
          </p:cNvSpPr>
          <p:nvPr>
            <p:ph type="subTitle" idx="2"/>
          </p:nvPr>
        </p:nvSpPr>
        <p:spPr>
          <a:xfrm>
            <a:off x="4650800" y="2203251"/>
            <a:ext cx="2890400" cy="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41"/>
          <p:cNvSpPr txBox="1">
            <a:spLocks noGrp="1"/>
          </p:cNvSpPr>
          <p:nvPr>
            <p:ph type="subTitle" idx="3"/>
          </p:nvPr>
        </p:nvSpPr>
        <p:spPr>
          <a:xfrm>
            <a:off x="1459000" y="2725133"/>
            <a:ext cx="28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8" name="Google Shape;1088;p41"/>
          <p:cNvSpPr txBox="1">
            <a:spLocks noGrp="1"/>
          </p:cNvSpPr>
          <p:nvPr>
            <p:ph type="subTitle" idx="4"/>
          </p:nvPr>
        </p:nvSpPr>
        <p:spPr>
          <a:xfrm>
            <a:off x="4650800" y="2725133"/>
            <a:ext cx="28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41"/>
          <p:cNvSpPr txBox="1">
            <a:spLocks noGrp="1"/>
          </p:cNvSpPr>
          <p:nvPr>
            <p:ph type="subTitle" idx="5"/>
          </p:nvPr>
        </p:nvSpPr>
        <p:spPr>
          <a:xfrm>
            <a:off x="7842600" y="2203251"/>
            <a:ext cx="2890400" cy="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0" name="Google Shape;1090;p41"/>
          <p:cNvSpPr txBox="1">
            <a:spLocks noGrp="1"/>
          </p:cNvSpPr>
          <p:nvPr>
            <p:ph type="subTitle" idx="6"/>
          </p:nvPr>
        </p:nvSpPr>
        <p:spPr>
          <a:xfrm>
            <a:off x="7842600" y="2725133"/>
            <a:ext cx="28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41"/>
          <p:cNvSpPr txBox="1">
            <a:spLocks noGrp="1"/>
          </p:cNvSpPr>
          <p:nvPr>
            <p:ph type="subTitle" idx="7"/>
          </p:nvPr>
        </p:nvSpPr>
        <p:spPr>
          <a:xfrm>
            <a:off x="1459000" y="3985817"/>
            <a:ext cx="2890400" cy="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41"/>
          <p:cNvSpPr txBox="1">
            <a:spLocks noGrp="1"/>
          </p:cNvSpPr>
          <p:nvPr>
            <p:ph type="subTitle" idx="8"/>
          </p:nvPr>
        </p:nvSpPr>
        <p:spPr>
          <a:xfrm>
            <a:off x="4650800" y="3985817"/>
            <a:ext cx="2890400" cy="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41"/>
          <p:cNvSpPr txBox="1">
            <a:spLocks noGrp="1"/>
          </p:cNvSpPr>
          <p:nvPr>
            <p:ph type="subTitle" idx="9"/>
          </p:nvPr>
        </p:nvSpPr>
        <p:spPr>
          <a:xfrm>
            <a:off x="1459000" y="4507867"/>
            <a:ext cx="28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41"/>
          <p:cNvSpPr txBox="1">
            <a:spLocks noGrp="1"/>
          </p:cNvSpPr>
          <p:nvPr>
            <p:ph type="subTitle" idx="13"/>
          </p:nvPr>
        </p:nvSpPr>
        <p:spPr>
          <a:xfrm>
            <a:off x="4650800" y="4507867"/>
            <a:ext cx="28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5" name="Google Shape;1095;p41"/>
          <p:cNvSpPr txBox="1">
            <a:spLocks noGrp="1"/>
          </p:cNvSpPr>
          <p:nvPr>
            <p:ph type="subTitle" idx="14"/>
          </p:nvPr>
        </p:nvSpPr>
        <p:spPr>
          <a:xfrm>
            <a:off x="7842600" y="3985817"/>
            <a:ext cx="2890400" cy="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6" name="Google Shape;1096;p41"/>
          <p:cNvSpPr txBox="1">
            <a:spLocks noGrp="1"/>
          </p:cNvSpPr>
          <p:nvPr>
            <p:ph type="subTitle" idx="15"/>
          </p:nvPr>
        </p:nvSpPr>
        <p:spPr>
          <a:xfrm>
            <a:off x="7842600" y="4507867"/>
            <a:ext cx="28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0298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7"/>
          <p:cNvSpPr/>
          <p:nvPr/>
        </p:nvSpPr>
        <p:spPr>
          <a:xfrm rot="5575585">
            <a:off x="-2579049" y="-1292336"/>
            <a:ext cx="5915673" cy="4952327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3" name="Google Shape;1203;p47"/>
          <p:cNvSpPr/>
          <p:nvPr/>
        </p:nvSpPr>
        <p:spPr>
          <a:xfrm>
            <a:off x="6628603" y="1183832"/>
            <a:ext cx="7322907" cy="491899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4" name="Google Shape;1204;p47"/>
          <p:cNvSpPr/>
          <p:nvPr/>
        </p:nvSpPr>
        <p:spPr>
          <a:xfrm rot="-7977666">
            <a:off x="5272040" y="6208043"/>
            <a:ext cx="1644441" cy="1577888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5" name="Google Shape;1205;p47"/>
          <p:cNvSpPr txBox="1">
            <a:spLocks noGrp="1"/>
          </p:cNvSpPr>
          <p:nvPr>
            <p:ph type="title"/>
          </p:nvPr>
        </p:nvSpPr>
        <p:spPr>
          <a:xfrm>
            <a:off x="951000" y="697367"/>
            <a:ext cx="10290000" cy="7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4100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>
            <a:off x="8947111" y="1771992"/>
            <a:ext cx="3167200" cy="316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" name="Google Shape;53;p3"/>
          <p:cNvGrpSpPr/>
          <p:nvPr/>
        </p:nvGrpSpPr>
        <p:grpSpPr>
          <a:xfrm>
            <a:off x="8470192" y="810375"/>
            <a:ext cx="3027913" cy="3013779"/>
            <a:chOff x="6762468" y="1386456"/>
            <a:chExt cx="2270935" cy="2260334"/>
          </a:xfrm>
        </p:grpSpPr>
        <p:sp>
          <p:nvSpPr>
            <p:cNvPr id="54" name="Google Shape;54;p3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" name="Google Shape;87;p3"/>
          <p:cNvSpPr/>
          <p:nvPr/>
        </p:nvSpPr>
        <p:spPr>
          <a:xfrm rot="8100000">
            <a:off x="536166" y="-1247022"/>
            <a:ext cx="2585125" cy="4407497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3"/>
          <p:cNvSpPr/>
          <p:nvPr/>
        </p:nvSpPr>
        <p:spPr>
          <a:xfrm>
            <a:off x="855367" y="3926702"/>
            <a:ext cx="1946715" cy="2542436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3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2692400" y="2613900"/>
            <a:ext cx="6807200" cy="16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3"/>
          <p:cNvSpPr txBox="1">
            <a:spLocks noGrp="1"/>
          </p:cNvSpPr>
          <p:nvPr>
            <p:ph type="title" idx="2" hasCustomPrompt="1"/>
          </p:nvPr>
        </p:nvSpPr>
        <p:spPr>
          <a:xfrm>
            <a:off x="2692400" y="1219200"/>
            <a:ext cx="6807200" cy="16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3843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Источник / примечание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Источник / примечание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xmlns="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xmlns="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xmlns="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xmlns="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xmlns="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Источник / примечание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Источник / примечание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59" r:id="rId2"/>
    <p:sldLayoutId id="2147483660" r:id="rId3"/>
    <p:sldLayoutId id="2147483661" r:id="rId4"/>
    <p:sldLayoutId id="2147483671" r:id="rId5"/>
    <p:sldLayoutId id="2147483672" r:id="rId6"/>
    <p:sldLayoutId id="2147483658" r:id="rId7"/>
    <p:sldLayoutId id="2147483657" r:id="rId8"/>
    <p:sldLayoutId id="2147483650" r:id="rId9"/>
    <p:sldLayoutId id="2147483651" r:id="rId10"/>
    <p:sldLayoutId id="2147483652" r:id="rId11"/>
    <p:sldLayoutId id="2147483669" r:id="rId12"/>
    <p:sldLayoutId id="2147483653" r:id="rId13"/>
    <p:sldLayoutId id="2147483654" r:id="rId14"/>
    <p:sldLayoutId id="2147483655" r:id="rId15"/>
    <p:sldLayoutId id="2147483656" r:id="rId16"/>
    <p:sldLayoutId id="2147483668" r:id="rId17"/>
    <p:sldLayoutId id="2147483662" r:id="rId18"/>
    <p:sldLayoutId id="2147483673" r:id="rId19"/>
    <p:sldLayoutId id="2147483674" r:id="rId20"/>
    <p:sldLayoutId id="2147483663" r:id="rId21"/>
    <p:sldLayoutId id="2147483675" r:id="rId22"/>
    <p:sldLayoutId id="2147483676" r:id="rId23"/>
    <p:sldLayoutId id="2147483666" r:id="rId24"/>
    <p:sldLayoutId id="2147483667" r:id="rId25"/>
    <p:sldLayoutId id="2147483664" r:id="rId26"/>
    <p:sldLayoutId id="2147483665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47">
          <p15:clr>
            <a:srgbClr val="F26B43"/>
          </p15:clr>
        </p15:guide>
        <p15:guide id="2" pos="7407">
          <p15:clr>
            <a:srgbClr val="F26B43"/>
          </p15:clr>
        </p15:guide>
        <p15:guide id="3" pos="273">
          <p15:clr>
            <a:srgbClr val="F26B43"/>
          </p15:clr>
        </p15:guide>
        <p15:guide id="4" orient="horz" pos="272">
          <p15:clr>
            <a:srgbClr val="F26B43"/>
          </p15:clr>
        </p15:guide>
        <p15:guide id="5" pos="879">
          <p15:clr>
            <a:srgbClr val="F26B43"/>
          </p15:clr>
        </p15:guide>
        <p15:guide id="6" pos="741">
          <p15:clr>
            <a:srgbClr val="F26B43"/>
          </p15:clr>
        </p15:guide>
        <p15:guide id="7" pos="1368">
          <p15:clr>
            <a:srgbClr val="F26B43"/>
          </p15:clr>
        </p15:guide>
        <p15:guide id="8" pos="1485">
          <p15:clr>
            <a:srgbClr val="F26B43"/>
          </p15:clr>
        </p15:guide>
        <p15:guide id="9" pos="1952">
          <p15:clr>
            <a:srgbClr val="F26B43"/>
          </p15:clr>
        </p15:guide>
        <p15:guide id="10" pos="2090">
          <p15:clr>
            <a:srgbClr val="F26B43"/>
          </p15:clr>
        </p15:guide>
        <p15:guide id="11" pos="2547">
          <p15:clr>
            <a:srgbClr val="F26B43"/>
          </p15:clr>
        </p15:guide>
        <p15:guide id="12" pos="2696">
          <p15:clr>
            <a:srgbClr val="F26B43"/>
          </p15:clr>
        </p15:guide>
        <p15:guide id="13" pos="3165">
          <p15:clr>
            <a:srgbClr val="F26B43"/>
          </p15:clr>
        </p15:guide>
        <p15:guide id="14" pos="3300">
          <p15:clr>
            <a:srgbClr val="F26B43"/>
          </p15:clr>
        </p15:guide>
        <p15:guide id="15" pos="3772">
          <p15:clr>
            <a:srgbClr val="F26B43"/>
          </p15:clr>
        </p15:guide>
        <p15:guide id="16" pos="3908">
          <p15:clr>
            <a:srgbClr val="F26B43"/>
          </p15:clr>
        </p15:guide>
        <p15:guide id="17" pos="4377">
          <p15:clr>
            <a:srgbClr val="F26B43"/>
          </p15:clr>
        </p15:guide>
        <p15:guide id="18" pos="4512">
          <p15:clr>
            <a:srgbClr val="F26B43"/>
          </p15:clr>
        </p15:guide>
        <p15:guide id="19" pos="4985">
          <p15:clr>
            <a:srgbClr val="F26B43"/>
          </p15:clr>
        </p15:guide>
        <p15:guide id="20" pos="5118">
          <p15:clr>
            <a:srgbClr val="F26B43"/>
          </p15:clr>
        </p15:guide>
        <p15:guide id="21" pos="5589">
          <p15:clr>
            <a:srgbClr val="F26B43"/>
          </p15:clr>
        </p15:guide>
        <p15:guide id="22" pos="5726">
          <p15:clr>
            <a:srgbClr val="F26B43"/>
          </p15:clr>
        </p15:guide>
        <p15:guide id="23" pos="6195">
          <p15:clr>
            <a:srgbClr val="F26B43"/>
          </p15:clr>
        </p15:guide>
        <p15:guide id="24" pos="6332">
          <p15:clr>
            <a:srgbClr val="F26B43"/>
          </p15:clr>
        </p15:guide>
        <p15:guide id="25" pos="6801">
          <p15:clr>
            <a:srgbClr val="F26B43"/>
          </p15:clr>
        </p15:guide>
        <p15:guide id="26" pos="6938">
          <p15:clr>
            <a:srgbClr val="F26B43"/>
          </p15:clr>
        </p15:guide>
        <p15:guide id="27" orient="horz" pos="2160">
          <p15:clr>
            <a:srgbClr val="F26B43"/>
          </p15:clr>
        </p15:guide>
        <p15:guide id="28" orient="horz" pos="696">
          <p15:clr>
            <a:srgbClr val="F26B43"/>
          </p15:clr>
        </p15:guide>
        <p15:guide id="29" orient="horz" pos="1242">
          <p15:clr>
            <a:srgbClr val="F26B43"/>
          </p15:clr>
        </p15:guide>
        <p15:guide id="30" orient="horz" pos="10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wmf"/><Relationship Id="rId4" Type="http://schemas.openxmlformats.org/officeDocument/2006/relationships/package" Target="../embeddings/_________Microsoft_Word9.doc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package" Target="../embeddings/_________Microsoft_Word1.doc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7" Type="http://schemas.openxmlformats.org/officeDocument/2006/relationships/package" Target="../embeddings/_________Microsoft_Word3.docx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4" Type="http://schemas.openxmlformats.org/officeDocument/2006/relationships/package" Target="../embeddings/_________Microsoft_Word2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package" Target="../embeddings/_________Microsoft_Word4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package" Target="../embeddings/_________Microsoft_Word5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log.gov.ru/rn77/fl/interest/open_business/compaby_reg/4162139/" TargetMode="External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wmf"/><Relationship Id="rId4" Type="http://schemas.openxmlformats.org/officeDocument/2006/relationships/package" Target="../embeddings/_________Microsoft_Word6.docx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8.bin"/><Relationship Id="rId7" Type="http://schemas.openxmlformats.org/officeDocument/2006/relationships/package" Target="../embeddings/_________Microsoft_Word8.docx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6.wmf"/><Relationship Id="rId4" Type="http://schemas.openxmlformats.org/officeDocument/2006/relationships/package" Target="../embeddings/_________Microsoft_Word7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4698649A-7758-45EF-AF2D-2D0D63B918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000" dirty="0"/>
              <a:t>Создание РНКО В ФОРМЕ АО</a:t>
            </a:r>
            <a:endParaRPr lang="ru-RU" sz="2200" dirty="0" smtClean="0"/>
          </a:p>
          <a:p>
            <a:pPr>
              <a:lnSpc>
                <a:spcPct val="100000"/>
              </a:lnSpc>
            </a:pPr>
            <a:endParaRPr lang="ru-RU" sz="2000" dirty="0" smtClean="0"/>
          </a:p>
          <a:p>
            <a:pPr>
              <a:lnSpc>
                <a:spcPct val="100000"/>
              </a:lnSpc>
            </a:pPr>
            <a:endParaRPr lang="ru-RU" sz="2000" dirty="0"/>
          </a:p>
          <a:p>
            <a:pPr>
              <a:lnSpc>
                <a:spcPct val="100000"/>
              </a:lnSpc>
            </a:pPr>
            <a:r>
              <a:rPr lang="ru-RU" sz="2000" dirty="0" smtClean="0"/>
              <a:t>Коробочное решение</a:t>
            </a: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63B68B3-1134-454F-9198-1680EF4F71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1400" dirty="0" smtClean="0"/>
              <a:t>2025 </a:t>
            </a:r>
            <a:r>
              <a:rPr lang="ru-RU" sz="1400" dirty="0"/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14850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87" y="987187"/>
            <a:ext cx="11325225" cy="60699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3"/>
                </a:solidFill>
              </a:rPr>
              <a:t>Состав комплекта документов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10455-C340-7945-BDDA-6923B7A290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-782053" y="160710"/>
            <a:ext cx="12295443" cy="606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Создание РНКО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в форме АО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110000"/>
              </a:lnSpc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Коробочное решение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-467053" y="1911943"/>
            <a:ext cx="5413113" cy="4479010"/>
          </a:xfrm>
          <a:prstGeom prst="rect">
            <a:avLst/>
          </a:prstGeom>
          <a:gradFill flip="none" rotWithShape="1">
            <a:gsLst>
              <a:gs pos="1000">
                <a:srgbClr val="A4C8E8">
                  <a:alpha val="0"/>
                </a:srgb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8641" y="5522511"/>
            <a:ext cx="4769105" cy="649687"/>
          </a:xfrm>
          <a:prstGeom prst="rect">
            <a:avLst/>
          </a:prstGeom>
          <a:solidFill>
            <a:srgbClr val="FFBB4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7159" y="1634637"/>
            <a:ext cx="436994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Ходатайство</a:t>
            </a:r>
          </a:p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Протокол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общего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собрания учредителей/решение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единственного учредителя</a:t>
            </a:r>
          </a:p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У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став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РНКО в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форме акционерного общества</a:t>
            </a:r>
            <a:endParaRPr lang="ru-RU" sz="17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Бизнес-план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РНКО</a:t>
            </a:r>
          </a:p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Заявление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по форме Р11001</a:t>
            </a:r>
          </a:p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ротокол Совета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директоров</a:t>
            </a:r>
          </a:p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писок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учредителей</a:t>
            </a:r>
          </a:p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У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ведомление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об избрании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Совета директоров</a:t>
            </a:r>
          </a:p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Иные документы</a:t>
            </a:r>
            <a:endParaRPr lang="ru-RU" sz="17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7992" y="2058457"/>
            <a:ext cx="7330619" cy="2178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Century Gothic" panose="020B0502020202020204"/>
              </a:rPr>
              <a:t>	</a:t>
            </a:r>
            <a:r>
              <a:rPr lang="ru-RU" sz="1300" dirty="0" smtClean="0">
                <a:solidFill>
                  <a:prstClr val="black"/>
                </a:solidFill>
              </a:rPr>
              <a:t>Уведомление </a:t>
            </a:r>
            <a:r>
              <a:rPr lang="ru-RU" sz="1300" dirty="0">
                <a:solidFill>
                  <a:prstClr val="black"/>
                </a:solidFill>
              </a:rPr>
              <a:t>об избрании Совета директоров необходимо заполнить информацией, относящейся к создаваемой РНКО. </a:t>
            </a:r>
            <a:endParaRPr lang="ru-RU" sz="1300" dirty="0" smtClean="0">
              <a:solidFill>
                <a:prstClr val="black"/>
              </a:solidFill>
            </a:endParaRPr>
          </a:p>
          <a:p>
            <a:pPr marL="457200" algn="just">
              <a:lnSpc>
                <a:spcPct val="150000"/>
              </a:lnSpc>
            </a:pPr>
            <a:r>
              <a:rPr lang="ru-RU" sz="1300" dirty="0">
                <a:solidFill>
                  <a:prstClr val="black"/>
                </a:solidFill>
              </a:rPr>
              <a:t> </a:t>
            </a:r>
            <a:r>
              <a:rPr lang="ru-RU" sz="1300" dirty="0" smtClean="0">
                <a:solidFill>
                  <a:prstClr val="black"/>
                </a:solidFill>
              </a:rPr>
              <a:t>         Уведомление </a:t>
            </a:r>
            <a:r>
              <a:rPr lang="ru-RU" sz="1300" dirty="0">
                <a:solidFill>
                  <a:prstClr val="black"/>
                </a:solidFill>
              </a:rPr>
              <a:t>должно быть подписано лицом, уполномоченным решением общего собрания учредителей/решением единственного учредителя на подписание документов с расшифровкой фамилии, имени и отчества уполномоченного на подписание лица.</a:t>
            </a:r>
          </a:p>
          <a:p>
            <a:pPr marL="457200" algn="just">
              <a:lnSpc>
                <a:spcPct val="150000"/>
              </a:lnSpc>
            </a:pPr>
            <a:endParaRPr lang="ru-RU" sz="1300" dirty="0">
              <a:solidFill>
                <a:prstClr val="black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030600"/>
              </p:ext>
            </p:extLst>
          </p:nvPr>
        </p:nvGraphicFramePr>
        <p:xfrm>
          <a:off x="7624327" y="4237387"/>
          <a:ext cx="1358778" cy="114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7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4327" y="4237387"/>
                        <a:ext cx="1358778" cy="1146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587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87" y="987187"/>
            <a:ext cx="11325225" cy="60699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3"/>
                </a:solidFill>
              </a:rPr>
              <a:t>Состав комплекта документов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10455-C340-7945-BDDA-6923B7A290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-782053" y="160710"/>
            <a:ext cx="12295443" cy="606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Создание РНКО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в форме АО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110000"/>
              </a:lnSpc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Коробочное решение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-467053" y="1911943"/>
            <a:ext cx="5413113" cy="4479010"/>
          </a:xfrm>
          <a:prstGeom prst="rect">
            <a:avLst/>
          </a:prstGeom>
          <a:gradFill flip="none" rotWithShape="1">
            <a:gsLst>
              <a:gs pos="1000">
                <a:srgbClr val="A4C8E8">
                  <a:alpha val="0"/>
                </a:srgb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8641" y="6196266"/>
            <a:ext cx="4769105" cy="553454"/>
          </a:xfrm>
          <a:prstGeom prst="rect">
            <a:avLst/>
          </a:prstGeom>
          <a:solidFill>
            <a:srgbClr val="FFBB4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7159" y="1634637"/>
            <a:ext cx="436994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Ходатайство</a:t>
            </a:r>
          </a:p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Протокол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общего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собрания учредителей/решение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единственного учредителя</a:t>
            </a:r>
          </a:p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У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став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РНКО в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форме акционерного общества</a:t>
            </a:r>
            <a:endParaRPr lang="ru-RU" sz="17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Бизнес-план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РНКО</a:t>
            </a:r>
          </a:p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Заявление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по форме Р11001</a:t>
            </a:r>
          </a:p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ротокол Совета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директоров</a:t>
            </a:r>
          </a:p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писок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учредителей</a:t>
            </a:r>
          </a:p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У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ведомление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об избрании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Совета директоров</a:t>
            </a:r>
          </a:p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Иные документы</a:t>
            </a:r>
            <a:endParaRPr lang="ru-RU" sz="17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37099" y="1899964"/>
            <a:ext cx="7034381" cy="403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285750" algn="just">
              <a:lnSpc>
                <a:spcPct val="107000"/>
              </a:lnSpc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prstClr val="black"/>
                </a:solidFill>
                <a:cs typeface="Arial" panose="020B0604020202020204" pitchFamily="34" charset="0"/>
              </a:rPr>
              <a:t>документы, предусмотренные Положением Банка России от 19.12.2019 </a:t>
            </a:r>
            <a:r>
              <a:rPr lang="ru-RU" sz="1300" dirty="0" smtClean="0">
                <a:solidFill>
                  <a:prstClr val="black"/>
                </a:solidFill>
                <a:cs typeface="Arial" panose="020B0604020202020204" pitchFamily="34" charset="0"/>
              </a:rPr>
              <a:t/>
            </a:r>
            <a:br>
              <a:rPr lang="ru-RU" sz="1300" dirty="0" smtClean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ru-RU" sz="1300" dirty="0" smtClean="0">
                <a:solidFill>
                  <a:prstClr val="black"/>
                </a:solidFill>
                <a:cs typeface="Arial" panose="020B0604020202020204" pitchFamily="34" charset="0"/>
              </a:rPr>
              <a:t>№ </a:t>
            </a:r>
            <a:r>
              <a:rPr lang="ru-RU" sz="1300" dirty="0">
                <a:solidFill>
                  <a:prstClr val="black"/>
                </a:solidFill>
                <a:cs typeface="Arial" panose="020B0604020202020204" pitchFamily="34" charset="0"/>
              </a:rPr>
              <a:t>706-П «О стандартах эмиссии ценных бумаг» для государственной регистрации выпуска акций при учреждении акционерного общества;</a:t>
            </a:r>
          </a:p>
          <a:p>
            <a:pPr marL="742950" lvl="0" indent="-285750" algn="just">
              <a:lnSpc>
                <a:spcPct val="107000"/>
              </a:lnSpc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ru-RU" sz="13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742950" lvl="0" indent="-285750" algn="just">
              <a:lnSpc>
                <a:spcPct val="107000"/>
              </a:lnSpc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prstClr val="black"/>
                </a:solidFill>
                <a:cs typeface="Arial" panose="020B0604020202020204" pitchFamily="34" charset="0"/>
              </a:rPr>
              <a:t>документы, предусмотренные нормативными актами Банка России, определяющими порядок оценки соответствия квалификационным требованиям и требованиям к деловой репутации лиц, указанных в статье 60 Федерального закона «О Центральном банке Российской Федерации (Банке России)»;</a:t>
            </a:r>
          </a:p>
          <a:p>
            <a:pPr marL="742950" lvl="0" indent="-285750" algn="just">
              <a:lnSpc>
                <a:spcPct val="107000"/>
              </a:lnSpc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ru-RU" sz="13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742950" lvl="0" indent="-285750" algn="just">
              <a:lnSpc>
                <a:spcPct val="107000"/>
              </a:lnSpc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prstClr val="black"/>
                </a:solidFill>
                <a:cs typeface="Arial" panose="020B0604020202020204" pitchFamily="34" charset="0"/>
              </a:rPr>
              <a:t>документы, предусмотренные нормативными актами Банка России, определяющими порядок оценки финансового положения учредителей;</a:t>
            </a:r>
          </a:p>
          <a:p>
            <a:pPr marL="742950" lvl="0" indent="-285750" algn="just">
              <a:lnSpc>
                <a:spcPct val="107000"/>
              </a:lnSpc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ru-RU" sz="13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742950" lvl="0" indent="-285750" algn="just">
              <a:lnSpc>
                <a:spcPct val="107000"/>
              </a:lnSpc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prstClr val="black"/>
                </a:solidFill>
                <a:cs typeface="Arial" panose="020B0604020202020204" pitchFamily="34" charset="0"/>
              </a:rPr>
              <a:t>документы, подтверждающие право новой кредитной организации располагаться в здании (помещении), включая документы, необходимые для подготовки заключения о соблюдении кредитной организацией требований для осуществления кассовых операций.</a:t>
            </a:r>
          </a:p>
          <a:p>
            <a:pPr marL="742950" indent="-285750" algn="just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ru-RU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7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1014074" y="414383"/>
            <a:ext cx="744537" cy="324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10455-C340-7945-BDDA-6923B7A290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3"/>
                </a:solidFill>
              </a:rPr>
              <a:t>Оформление документов</a:t>
            </a:r>
          </a:p>
        </p:txBody>
      </p:sp>
      <p:sp>
        <p:nvSpPr>
          <p:cNvPr id="16" name="Прямоугольник 28"/>
          <p:cNvSpPr/>
          <p:nvPr/>
        </p:nvSpPr>
        <p:spPr>
          <a:xfrm flipH="1">
            <a:off x="8020194" y="17418"/>
            <a:ext cx="4152463" cy="6875418"/>
          </a:xfrm>
          <a:custGeom>
            <a:avLst/>
            <a:gdLst>
              <a:gd name="connsiteX0" fmla="*/ 0 w 4532671"/>
              <a:gd name="connsiteY0" fmla="*/ 0 h 6875418"/>
              <a:gd name="connsiteX1" fmla="*/ 4532671 w 4532671"/>
              <a:gd name="connsiteY1" fmla="*/ 0 h 6875418"/>
              <a:gd name="connsiteX2" fmla="*/ 4532671 w 4532671"/>
              <a:gd name="connsiteY2" fmla="*/ 6875418 h 6875418"/>
              <a:gd name="connsiteX3" fmla="*/ 0 w 4532671"/>
              <a:gd name="connsiteY3" fmla="*/ 6875418 h 6875418"/>
              <a:gd name="connsiteX4" fmla="*/ 0 w 4532671"/>
              <a:gd name="connsiteY4" fmla="*/ 0 h 6875418"/>
              <a:gd name="connsiteX0" fmla="*/ 0 w 4532671"/>
              <a:gd name="connsiteY0" fmla="*/ 0 h 6875418"/>
              <a:gd name="connsiteX1" fmla="*/ 4532671 w 4532671"/>
              <a:gd name="connsiteY1" fmla="*/ 0 h 6875418"/>
              <a:gd name="connsiteX2" fmla="*/ 2222090 w 4532671"/>
              <a:gd name="connsiteY2" fmla="*/ 6875418 h 6875418"/>
              <a:gd name="connsiteX3" fmla="*/ 0 w 4532671"/>
              <a:gd name="connsiteY3" fmla="*/ 6875418 h 6875418"/>
              <a:gd name="connsiteX4" fmla="*/ 0 w 4532671"/>
              <a:gd name="connsiteY4" fmla="*/ 0 h 687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2671" h="6875418">
                <a:moveTo>
                  <a:pt x="0" y="0"/>
                </a:moveTo>
                <a:lnTo>
                  <a:pt x="4532671" y="0"/>
                </a:lnTo>
                <a:lnTo>
                  <a:pt x="2222090" y="6875418"/>
                </a:lnTo>
                <a:lnTo>
                  <a:pt x="0" y="6875418"/>
                </a:lnTo>
                <a:lnTo>
                  <a:pt x="0" y="0"/>
                </a:lnTo>
                <a:close/>
              </a:path>
            </a:pathLst>
          </a:custGeom>
          <a:solidFill>
            <a:srgbClr val="FFBB4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28"/>
          <p:cNvSpPr/>
          <p:nvPr/>
        </p:nvSpPr>
        <p:spPr>
          <a:xfrm flipH="1">
            <a:off x="7687475" y="0"/>
            <a:ext cx="4499141" cy="6875418"/>
          </a:xfrm>
          <a:custGeom>
            <a:avLst/>
            <a:gdLst>
              <a:gd name="connsiteX0" fmla="*/ 0 w 4532671"/>
              <a:gd name="connsiteY0" fmla="*/ 0 h 6875418"/>
              <a:gd name="connsiteX1" fmla="*/ 4532671 w 4532671"/>
              <a:gd name="connsiteY1" fmla="*/ 0 h 6875418"/>
              <a:gd name="connsiteX2" fmla="*/ 4532671 w 4532671"/>
              <a:gd name="connsiteY2" fmla="*/ 6875418 h 6875418"/>
              <a:gd name="connsiteX3" fmla="*/ 0 w 4532671"/>
              <a:gd name="connsiteY3" fmla="*/ 6875418 h 6875418"/>
              <a:gd name="connsiteX4" fmla="*/ 0 w 4532671"/>
              <a:gd name="connsiteY4" fmla="*/ 0 h 6875418"/>
              <a:gd name="connsiteX0" fmla="*/ 0 w 4532671"/>
              <a:gd name="connsiteY0" fmla="*/ 0 h 6875418"/>
              <a:gd name="connsiteX1" fmla="*/ 4532671 w 4532671"/>
              <a:gd name="connsiteY1" fmla="*/ 0 h 6875418"/>
              <a:gd name="connsiteX2" fmla="*/ 2222090 w 4532671"/>
              <a:gd name="connsiteY2" fmla="*/ 6875418 h 6875418"/>
              <a:gd name="connsiteX3" fmla="*/ 0 w 4532671"/>
              <a:gd name="connsiteY3" fmla="*/ 6875418 h 6875418"/>
              <a:gd name="connsiteX4" fmla="*/ 0 w 4532671"/>
              <a:gd name="connsiteY4" fmla="*/ 0 h 687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2671" h="6875418">
                <a:moveTo>
                  <a:pt x="0" y="0"/>
                </a:moveTo>
                <a:lnTo>
                  <a:pt x="4532671" y="0"/>
                </a:lnTo>
                <a:lnTo>
                  <a:pt x="2222090" y="6875418"/>
                </a:lnTo>
                <a:lnTo>
                  <a:pt x="0" y="6875418"/>
                </a:lnTo>
                <a:lnTo>
                  <a:pt x="0" y="0"/>
                </a:lnTo>
                <a:close/>
              </a:path>
            </a:pathLst>
          </a:custGeom>
          <a:solidFill>
            <a:srgbClr val="FFBB4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28"/>
          <p:cNvSpPr/>
          <p:nvPr/>
        </p:nvSpPr>
        <p:spPr>
          <a:xfrm flipH="1">
            <a:off x="8658112" y="-17418"/>
            <a:ext cx="3540868" cy="6875418"/>
          </a:xfrm>
          <a:custGeom>
            <a:avLst/>
            <a:gdLst>
              <a:gd name="connsiteX0" fmla="*/ 0 w 4532671"/>
              <a:gd name="connsiteY0" fmla="*/ 0 h 6875418"/>
              <a:gd name="connsiteX1" fmla="*/ 4532671 w 4532671"/>
              <a:gd name="connsiteY1" fmla="*/ 0 h 6875418"/>
              <a:gd name="connsiteX2" fmla="*/ 4532671 w 4532671"/>
              <a:gd name="connsiteY2" fmla="*/ 6875418 h 6875418"/>
              <a:gd name="connsiteX3" fmla="*/ 0 w 4532671"/>
              <a:gd name="connsiteY3" fmla="*/ 6875418 h 6875418"/>
              <a:gd name="connsiteX4" fmla="*/ 0 w 4532671"/>
              <a:gd name="connsiteY4" fmla="*/ 0 h 6875418"/>
              <a:gd name="connsiteX0" fmla="*/ 0 w 4532671"/>
              <a:gd name="connsiteY0" fmla="*/ 0 h 6875418"/>
              <a:gd name="connsiteX1" fmla="*/ 4532671 w 4532671"/>
              <a:gd name="connsiteY1" fmla="*/ 0 h 6875418"/>
              <a:gd name="connsiteX2" fmla="*/ 2222090 w 4532671"/>
              <a:gd name="connsiteY2" fmla="*/ 6875418 h 6875418"/>
              <a:gd name="connsiteX3" fmla="*/ 0 w 4532671"/>
              <a:gd name="connsiteY3" fmla="*/ 6875418 h 6875418"/>
              <a:gd name="connsiteX4" fmla="*/ 0 w 4532671"/>
              <a:gd name="connsiteY4" fmla="*/ 0 h 687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2671" h="6875418">
                <a:moveTo>
                  <a:pt x="0" y="0"/>
                </a:moveTo>
                <a:lnTo>
                  <a:pt x="4532671" y="0"/>
                </a:lnTo>
                <a:lnTo>
                  <a:pt x="2222090" y="6875418"/>
                </a:lnTo>
                <a:lnTo>
                  <a:pt x="0" y="6875418"/>
                </a:lnTo>
                <a:lnTo>
                  <a:pt x="0" y="0"/>
                </a:lnTo>
                <a:close/>
              </a:path>
            </a:pathLst>
          </a:custGeom>
          <a:solidFill>
            <a:srgbClr val="FFBB44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36597" y="1876247"/>
            <a:ext cx="76038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Все вышеуказанные документы должны быть представлены 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в формате .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pdf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, а устав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и бизнес-план помимо формата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.pdf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должны быть представлены в формате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docx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just">
              <a:lnSpc>
                <a:spcPct val="105000"/>
              </a:lnSpc>
            </a:pP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lnSpc>
                <a:spcPct val="105000"/>
              </a:lnSpc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Полный текст документов в формате .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docx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также должен иметь скан-копии листов (цветное изображение), содержащих подписи лиц, уполномоченных на подписание документов/ должностных лиц и оттиски печатей юридических лиц. </a:t>
            </a:r>
          </a:p>
        </p:txBody>
      </p:sp>
    </p:spTree>
    <p:extLst>
      <p:ext uri="{BB962C8B-B14F-4D97-AF65-F5344CB8AC3E}">
        <p14:creationId xmlns:p14="http://schemas.microsoft.com/office/powerpoint/2010/main" val="265079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34" r="46829" b="3492"/>
          <a:stretch/>
        </p:blipFill>
        <p:spPr>
          <a:xfrm>
            <a:off x="8207941" y="0"/>
            <a:ext cx="3984059" cy="6858000"/>
          </a:xfrm>
          <a:custGeom>
            <a:avLst/>
            <a:gdLst>
              <a:gd name="connsiteX0" fmla="*/ 3973821 w 3984059"/>
              <a:gd name="connsiteY0" fmla="*/ 0 h 6858000"/>
              <a:gd name="connsiteX1" fmla="*/ 3984059 w 3984059"/>
              <a:gd name="connsiteY1" fmla="*/ 6853373 h 6858000"/>
              <a:gd name="connsiteX2" fmla="*/ 1866664 w 3984059"/>
              <a:gd name="connsiteY2" fmla="*/ 6858000 h 6858000"/>
              <a:gd name="connsiteX3" fmla="*/ 0 w 3984059"/>
              <a:gd name="connsiteY3" fmla="*/ 6858000 h 6858000"/>
              <a:gd name="connsiteX4" fmla="*/ 2296061 w 3984059"/>
              <a:gd name="connsiteY4" fmla="*/ 13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4059" h="6858000">
                <a:moveTo>
                  <a:pt x="3973821" y="0"/>
                </a:moveTo>
                <a:cubicBezTo>
                  <a:pt x="3977235" y="2284458"/>
                  <a:pt x="3980646" y="4568915"/>
                  <a:pt x="3984059" y="6853373"/>
                </a:cubicBezTo>
                <a:lnTo>
                  <a:pt x="1866664" y="6858000"/>
                </a:lnTo>
                <a:lnTo>
                  <a:pt x="0" y="6858000"/>
                </a:lnTo>
                <a:lnTo>
                  <a:pt x="2296061" y="13334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3"/>
                </a:solidFill>
              </a:rPr>
              <a:t>Полезные ссылки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10455-C340-7945-BDDA-6923B7A290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28"/>
          <p:cNvSpPr/>
          <p:nvPr/>
        </p:nvSpPr>
        <p:spPr>
          <a:xfrm>
            <a:off x="8158067" y="0"/>
            <a:ext cx="4033933" cy="6869662"/>
          </a:xfrm>
          <a:custGeom>
            <a:avLst/>
            <a:gdLst>
              <a:gd name="connsiteX0" fmla="*/ 0 w 4532671"/>
              <a:gd name="connsiteY0" fmla="*/ 0 h 6875418"/>
              <a:gd name="connsiteX1" fmla="*/ 4532671 w 4532671"/>
              <a:gd name="connsiteY1" fmla="*/ 0 h 6875418"/>
              <a:gd name="connsiteX2" fmla="*/ 4532671 w 4532671"/>
              <a:gd name="connsiteY2" fmla="*/ 6875418 h 6875418"/>
              <a:gd name="connsiteX3" fmla="*/ 0 w 4532671"/>
              <a:gd name="connsiteY3" fmla="*/ 6875418 h 6875418"/>
              <a:gd name="connsiteX4" fmla="*/ 0 w 4532671"/>
              <a:gd name="connsiteY4" fmla="*/ 0 h 6875418"/>
              <a:gd name="connsiteX0" fmla="*/ 0 w 4532671"/>
              <a:gd name="connsiteY0" fmla="*/ 0 h 6875418"/>
              <a:gd name="connsiteX1" fmla="*/ 4532671 w 4532671"/>
              <a:gd name="connsiteY1" fmla="*/ 0 h 6875418"/>
              <a:gd name="connsiteX2" fmla="*/ 2222090 w 4532671"/>
              <a:gd name="connsiteY2" fmla="*/ 6875418 h 6875418"/>
              <a:gd name="connsiteX3" fmla="*/ 0 w 4532671"/>
              <a:gd name="connsiteY3" fmla="*/ 6875418 h 6875418"/>
              <a:gd name="connsiteX4" fmla="*/ 0 w 4532671"/>
              <a:gd name="connsiteY4" fmla="*/ 0 h 6875418"/>
              <a:gd name="connsiteX0" fmla="*/ 0 w 3730789"/>
              <a:gd name="connsiteY0" fmla="*/ 0 h 6875418"/>
              <a:gd name="connsiteX1" fmla="*/ 3730789 w 3730789"/>
              <a:gd name="connsiteY1" fmla="*/ 2390775 h 6875418"/>
              <a:gd name="connsiteX2" fmla="*/ 2222090 w 3730789"/>
              <a:gd name="connsiteY2" fmla="*/ 6875418 h 6875418"/>
              <a:gd name="connsiteX3" fmla="*/ 0 w 3730789"/>
              <a:gd name="connsiteY3" fmla="*/ 6875418 h 6875418"/>
              <a:gd name="connsiteX4" fmla="*/ 0 w 3730789"/>
              <a:gd name="connsiteY4" fmla="*/ 0 h 6875418"/>
              <a:gd name="connsiteX0" fmla="*/ 1508625 w 3730789"/>
              <a:gd name="connsiteY0" fmla="*/ 0 h 4532268"/>
              <a:gd name="connsiteX1" fmla="*/ 3730789 w 3730789"/>
              <a:gd name="connsiteY1" fmla="*/ 47625 h 4532268"/>
              <a:gd name="connsiteX2" fmla="*/ 2222090 w 3730789"/>
              <a:gd name="connsiteY2" fmla="*/ 4532268 h 4532268"/>
              <a:gd name="connsiteX3" fmla="*/ 0 w 3730789"/>
              <a:gd name="connsiteY3" fmla="*/ 4532268 h 4532268"/>
              <a:gd name="connsiteX4" fmla="*/ 1508625 w 3730789"/>
              <a:gd name="connsiteY4" fmla="*/ 0 h 4532268"/>
              <a:gd name="connsiteX0" fmla="*/ 1508625 w 3730789"/>
              <a:gd name="connsiteY0" fmla="*/ 0 h 4532268"/>
              <a:gd name="connsiteX1" fmla="*/ 3730789 w 3730789"/>
              <a:gd name="connsiteY1" fmla="*/ 21499 h 4532268"/>
              <a:gd name="connsiteX2" fmla="*/ 2222090 w 3730789"/>
              <a:gd name="connsiteY2" fmla="*/ 4532268 h 4532268"/>
              <a:gd name="connsiteX3" fmla="*/ 0 w 3730789"/>
              <a:gd name="connsiteY3" fmla="*/ 4532268 h 4532268"/>
              <a:gd name="connsiteX4" fmla="*/ 1508625 w 3730789"/>
              <a:gd name="connsiteY4" fmla="*/ 0 h 4532268"/>
              <a:gd name="connsiteX0" fmla="*/ 1092346 w 3730789"/>
              <a:gd name="connsiteY0" fmla="*/ 0 h 4567102"/>
              <a:gd name="connsiteX1" fmla="*/ 3730789 w 3730789"/>
              <a:gd name="connsiteY1" fmla="*/ 56333 h 4567102"/>
              <a:gd name="connsiteX2" fmla="*/ 2222090 w 3730789"/>
              <a:gd name="connsiteY2" fmla="*/ 4567102 h 4567102"/>
              <a:gd name="connsiteX3" fmla="*/ 0 w 3730789"/>
              <a:gd name="connsiteY3" fmla="*/ 4567102 h 4567102"/>
              <a:gd name="connsiteX4" fmla="*/ 1092346 w 3730789"/>
              <a:gd name="connsiteY4" fmla="*/ 0 h 4567102"/>
              <a:gd name="connsiteX0" fmla="*/ 1092346 w 3295870"/>
              <a:gd name="connsiteY0" fmla="*/ 0 h 4567102"/>
              <a:gd name="connsiteX1" fmla="*/ 3295870 w 3295870"/>
              <a:gd name="connsiteY1" fmla="*/ 4082 h 4567102"/>
              <a:gd name="connsiteX2" fmla="*/ 2222090 w 3295870"/>
              <a:gd name="connsiteY2" fmla="*/ 4567102 h 4567102"/>
              <a:gd name="connsiteX3" fmla="*/ 0 w 3295870"/>
              <a:gd name="connsiteY3" fmla="*/ 4567102 h 4567102"/>
              <a:gd name="connsiteX4" fmla="*/ 1092346 w 3295870"/>
              <a:gd name="connsiteY4" fmla="*/ 0 h 4567102"/>
              <a:gd name="connsiteX0" fmla="*/ 1639101 w 3295870"/>
              <a:gd name="connsiteY0" fmla="*/ 0 h 6848748"/>
              <a:gd name="connsiteX1" fmla="*/ 3295870 w 3295870"/>
              <a:gd name="connsiteY1" fmla="*/ 2285728 h 6848748"/>
              <a:gd name="connsiteX2" fmla="*/ 2222090 w 3295870"/>
              <a:gd name="connsiteY2" fmla="*/ 6848748 h 6848748"/>
              <a:gd name="connsiteX3" fmla="*/ 0 w 3295870"/>
              <a:gd name="connsiteY3" fmla="*/ 6848748 h 6848748"/>
              <a:gd name="connsiteX4" fmla="*/ 1639101 w 3295870"/>
              <a:gd name="connsiteY4" fmla="*/ 0 h 6848748"/>
              <a:gd name="connsiteX0" fmla="*/ 1639101 w 2836099"/>
              <a:gd name="connsiteY0" fmla="*/ 13334 h 6862082"/>
              <a:gd name="connsiteX1" fmla="*/ 2836099 w 2836099"/>
              <a:gd name="connsiteY1" fmla="*/ 0 h 6862082"/>
              <a:gd name="connsiteX2" fmla="*/ 2222090 w 2836099"/>
              <a:gd name="connsiteY2" fmla="*/ 6862082 h 6862082"/>
              <a:gd name="connsiteX3" fmla="*/ 0 w 2836099"/>
              <a:gd name="connsiteY3" fmla="*/ 6862082 h 6862082"/>
              <a:gd name="connsiteX4" fmla="*/ 1639101 w 2836099"/>
              <a:gd name="connsiteY4" fmla="*/ 13334 h 6862082"/>
              <a:gd name="connsiteX0" fmla="*/ 1639101 w 2843403"/>
              <a:gd name="connsiteY0" fmla="*/ 13334 h 6862082"/>
              <a:gd name="connsiteX1" fmla="*/ 2836099 w 2843403"/>
              <a:gd name="connsiteY1" fmla="*/ 0 h 6862082"/>
              <a:gd name="connsiteX2" fmla="*/ 2843403 w 2843403"/>
              <a:gd name="connsiteY2" fmla="*/ 6853373 h 6862082"/>
              <a:gd name="connsiteX3" fmla="*/ 0 w 2843403"/>
              <a:gd name="connsiteY3" fmla="*/ 6862082 h 6862082"/>
              <a:gd name="connsiteX4" fmla="*/ 1639101 w 2843403"/>
              <a:gd name="connsiteY4" fmla="*/ 13334 h 686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403" h="6862082">
                <a:moveTo>
                  <a:pt x="1639101" y="13334"/>
                </a:moveTo>
                <a:lnTo>
                  <a:pt x="2836099" y="0"/>
                </a:lnTo>
                <a:cubicBezTo>
                  <a:pt x="2838534" y="2284458"/>
                  <a:pt x="2840968" y="4568915"/>
                  <a:pt x="2843403" y="6853373"/>
                </a:cubicBezTo>
                <a:lnTo>
                  <a:pt x="0" y="6862082"/>
                </a:lnTo>
                <a:lnTo>
                  <a:pt x="1639101" y="13334"/>
                </a:lnTo>
                <a:close/>
              </a:path>
            </a:pathLst>
          </a:cu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64410" y="2184300"/>
            <a:ext cx="7491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Личный кабинет участника информационного обмена для подачи в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Банк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России комплекта документов для государственной регистрации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кредитной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организации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64410" y="5140116"/>
            <a:ext cx="6931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Конструктор платежных поручений для оплаты государственной пошлины за предоставление лицензии на осуществление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банковских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операций</a:t>
            </a:r>
          </a:p>
        </p:txBody>
      </p:sp>
      <p:pic>
        <p:nvPicPr>
          <p:cNvPr id="11" name="Рисунок 1" descr="image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742" y="1945004"/>
            <a:ext cx="1255528" cy="123878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3" descr="image00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742" y="4833395"/>
            <a:ext cx="1282600" cy="128879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23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34" r="46829" b="3492"/>
          <a:stretch/>
        </p:blipFill>
        <p:spPr>
          <a:xfrm>
            <a:off x="8246423" y="-11661"/>
            <a:ext cx="3984059" cy="6858000"/>
          </a:xfrm>
          <a:custGeom>
            <a:avLst/>
            <a:gdLst>
              <a:gd name="connsiteX0" fmla="*/ 3973821 w 3984059"/>
              <a:gd name="connsiteY0" fmla="*/ 0 h 6858000"/>
              <a:gd name="connsiteX1" fmla="*/ 3984059 w 3984059"/>
              <a:gd name="connsiteY1" fmla="*/ 6853373 h 6858000"/>
              <a:gd name="connsiteX2" fmla="*/ 1866664 w 3984059"/>
              <a:gd name="connsiteY2" fmla="*/ 6858000 h 6858000"/>
              <a:gd name="connsiteX3" fmla="*/ 0 w 3984059"/>
              <a:gd name="connsiteY3" fmla="*/ 6858000 h 6858000"/>
              <a:gd name="connsiteX4" fmla="*/ 2296061 w 3984059"/>
              <a:gd name="connsiteY4" fmla="*/ 13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4059" h="6858000">
                <a:moveTo>
                  <a:pt x="3973821" y="0"/>
                </a:moveTo>
                <a:cubicBezTo>
                  <a:pt x="3977235" y="2284458"/>
                  <a:pt x="3980646" y="4568915"/>
                  <a:pt x="3984059" y="6853373"/>
                </a:cubicBezTo>
                <a:lnTo>
                  <a:pt x="1866664" y="6858000"/>
                </a:lnTo>
                <a:lnTo>
                  <a:pt x="0" y="6858000"/>
                </a:lnTo>
                <a:lnTo>
                  <a:pt x="2296061" y="13334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Цель </a:t>
            </a:r>
            <a:r>
              <a:rPr lang="ru-RU" dirty="0">
                <a:solidFill>
                  <a:schemeClr val="accent3"/>
                </a:solidFill>
              </a:rPr>
              <a:t>коробочного решения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10455-C340-7945-BDDA-6923B7A290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28"/>
          <p:cNvSpPr/>
          <p:nvPr/>
        </p:nvSpPr>
        <p:spPr>
          <a:xfrm>
            <a:off x="8196549" y="-11661"/>
            <a:ext cx="4033933" cy="6881324"/>
          </a:xfrm>
          <a:custGeom>
            <a:avLst/>
            <a:gdLst>
              <a:gd name="connsiteX0" fmla="*/ 0 w 4532671"/>
              <a:gd name="connsiteY0" fmla="*/ 0 h 6875418"/>
              <a:gd name="connsiteX1" fmla="*/ 4532671 w 4532671"/>
              <a:gd name="connsiteY1" fmla="*/ 0 h 6875418"/>
              <a:gd name="connsiteX2" fmla="*/ 4532671 w 4532671"/>
              <a:gd name="connsiteY2" fmla="*/ 6875418 h 6875418"/>
              <a:gd name="connsiteX3" fmla="*/ 0 w 4532671"/>
              <a:gd name="connsiteY3" fmla="*/ 6875418 h 6875418"/>
              <a:gd name="connsiteX4" fmla="*/ 0 w 4532671"/>
              <a:gd name="connsiteY4" fmla="*/ 0 h 6875418"/>
              <a:gd name="connsiteX0" fmla="*/ 0 w 4532671"/>
              <a:gd name="connsiteY0" fmla="*/ 0 h 6875418"/>
              <a:gd name="connsiteX1" fmla="*/ 4532671 w 4532671"/>
              <a:gd name="connsiteY1" fmla="*/ 0 h 6875418"/>
              <a:gd name="connsiteX2" fmla="*/ 2222090 w 4532671"/>
              <a:gd name="connsiteY2" fmla="*/ 6875418 h 6875418"/>
              <a:gd name="connsiteX3" fmla="*/ 0 w 4532671"/>
              <a:gd name="connsiteY3" fmla="*/ 6875418 h 6875418"/>
              <a:gd name="connsiteX4" fmla="*/ 0 w 4532671"/>
              <a:gd name="connsiteY4" fmla="*/ 0 h 6875418"/>
              <a:gd name="connsiteX0" fmla="*/ 0 w 3730789"/>
              <a:gd name="connsiteY0" fmla="*/ 0 h 6875418"/>
              <a:gd name="connsiteX1" fmla="*/ 3730789 w 3730789"/>
              <a:gd name="connsiteY1" fmla="*/ 2390775 h 6875418"/>
              <a:gd name="connsiteX2" fmla="*/ 2222090 w 3730789"/>
              <a:gd name="connsiteY2" fmla="*/ 6875418 h 6875418"/>
              <a:gd name="connsiteX3" fmla="*/ 0 w 3730789"/>
              <a:gd name="connsiteY3" fmla="*/ 6875418 h 6875418"/>
              <a:gd name="connsiteX4" fmla="*/ 0 w 3730789"/>
              <a:gd name="connsiteY4" fmla="*/ 0 h 6875418"/>
              <a:gd name="connsiteX0" fmla="*/ 1508625 w 3730789"/>
              <a:gd name="connsiteY0" fmla="*/ 0 h 4532268"/>
              <a:gd name="connsiteX1" fmla="*/ 3730789 w 3730789"/>
              <a:gd name="connsiteY1" fmla="*/ 47625 h 4532268"/>
              <a:gd name="connsiteX2" fmla="*/ 2222090 w 3730789"/>
              <a:gd name="connsiteY2" fmla="*/ 4532268 h 4532268"/>
              <a:gd name="connsiteX3" fmla="*/ 0 w 3730789"/>
              <a:gd name="connsiteY3" fmla="*/ 4532268 h 4532268"/>
              <a:gd name="connsiteX4" fmla="*/ 1508625 w 3730789"/>
              <a:gd name="connsiteY4" fmla="*/ 0 h 4532268"/>
              <a:gd name="connsiteX0" fmla="*/ 1508625 w 3730789"/>
              <a:gd name="connsiteY0" fmla="*/ 0 h 4532268"/>
              <a:gd name="connsiteX1" fmla="*/ 3730789 w 3730789"/>
              <a:gd name="connsiteY1" fmla="*/ 21499 h 4532268"/>
              <a:gd name="connsiteX2" fmla="*/ 2222090 w 3730789"/>
              <a:gd name="connsiteY2" fmla="*/ 4532268 h 4532268"/>
              <a:gd name="connsiteX3" fmla="*/ 0 w 3730789"/>
              <a:gd name="connsiteY3" fmla="*/ 4532268 h 4532268"/>
              <a:gd name="connsiteX4" fmla="*/ 1508625 w 3730789"/>
              <a:gd name="connsiteY4" fmla="*/ 0 h 4532268"/>
              <a:gd name="connsiteX0" fmla="*/ 1092346 w 3730789"/>
              <a:gd name="connsiteY0" fmla="*/ 0 h 4567102"/>
              <a:gd name="connsiteX1" fmla="*/ 3730789 w 3730789"/>
              <a:gd name="connsiteY1" fmla="*/ 56333 h 4567102"/>
              <a:gd name="connsiteX2" fmla="*/ 2222090 w 3730789"/>
              <a:gd name="connsiteY2" fmla="*/ 4567102 h 4567102"/>
              <a:gd name="connsiteX3" fmla="*/ 0 w 3730789"/>
              <a:gd name="connsiteY3" fmla="*/ 4567102 h 4567102"/>
              <a:gd name="connsiteX4" fmla="*/ 1092346 w 3730789"/>
              <a:gd name="connsiteY4" fmla="*/ 0 h 4567102"/>
              <a:gd name="connsiteX0" fmla="*/ 1092346 w 3295870"/>
              <a:gd name="connsiteY0" fmla="*/ 0 h 4567102"/>
              <a:gd name="connsiteX1" fmla="*/ 3295870 w 3295870"/>
              <a:gd name="connsiteY1" fmla="*/ 4082 h 4567102"/>
              <a:gd name="connsiteX2" fmla="*/ 2222090 w 3295870"/>
              <a:gd name="connsiteY2" fmla="*/ 4567102 h 4567102"/>
              <a:gd name="connsiteX3" fmla="*/ 0 w 3295870"/>
              <a:gd name="connsiteY3" fmla="*/ 4567102 h 4567102"/>
              <a:gd name="connsiteX4" fmla="*/ 1092346 w 3295870"/>
              <a:gd name="connsiteY4" fmla="*/ 0 h 4567102"/>
              <a:gd name="connsiteX0" fmla="*/ 1639101 w 3295870"/>
              <a:gd name="connsiteY0" fmla="*/ 0 h 6848748"/>
              <a:gd name="connsiteX1" fmla="*/ 3295870 w 3295870"/>
              <a:gd name="connsiteY1" fmla="*/ 2285728 h 6848748"/>
              <a:gd name="connsiteX2" fmla="*/ 2222090 w 3295870"/>
              <a:gd name="connsiteY2" fmla="*/ 6848748 h 6848748"/>
              <a:gd name="connsiteX3" fmla="*/ 0 w 3295870"/>
              <a:gd name="connsiteY3" fmla="*/ 6848748 h 6848748"/>
              <a:gd name="connsiteX4" fmla="*/ 1639101 w 3295870"/>
              <a:gd name="connsiteY4" fmla="*/ 0 h 6848748"/>
              <a:gd name="connsiteX0" fmla="*/ 1639101 w 2836099"/>
              <a:gd name="connsiteY0" fmla="*/ 13334 h 6862082"/>
              <a:gd name="connsiteX1" fmla="*/ 2836099 w 2836099"/>
              <a:gd name="connsiteY1" fmla="*/ 0 h 6862082"/>
              <a:gd name="connsiteX2" fmla="*/ 2222090 w 2836099"/>
              <a:gd name="connsiteY2" fmla="*/ 6862082 h 6862082"/>
              <a:gd name="connsiteX3" fmla="*/ 0 w 2836099"/>
              <a:gd name="connsiteY3" fmla="*/ 6862082 h 6862082"/>
              <a:gd name="connsiteX4" fmla="*/ 1639101 w 2836099"/>
              <a:gd name="connsiteY4" fmla="*/ 13334 h 6862082"/>
              <a:gd name="connsiteX0" fmla="*/ 1639101 w 2843403"/>
              <a:gd name="connsiteY0" fmla="*/ 13334 h 6862082"/>
              <a:gd name="connsiteX1" fmla="*/ 2836099 w 2843403"/>
              <a:gd name="connsiteY1" fmla="*/ 0 h 6862082"/>
              <a:gd name="connsiteX2" fmla="*/ 2843403 w 2843403"/>
              <a:gd name="connsiteY2" fmla="*/ 6853373 h 6862082"/>
              <a:gd name="connsiteX3" fmla="*/ 0 w 2843403"/>
              <a:gd name="connsiteY3" fmla="*/ 6862082 h 6862082"/>
              <a:gd name="connsiteX4" fmla="*/ 1639101 w 2843403"/>
              <a:gd name="connsiteY4" fmla="*/ 13334 h 686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403" h="6862082">
                <a:moveTo>
                  <a:pt x="1639101" y="13334"/>
                </a:moveTo>
                <a:lnTo>
                  <a:pt x="2836099" y="0"/>
                </a:lnTo>
                <a:cubicBezTo>
                  <a:pt x="2838534" y="2284458"/>
                  <a:pt x="2840968" y="4568915"/>
                  <a:pt x="2843403" y="6853373"/>
                </a:cubicBezTo>
                <a:lnTo>
                  <a:pt x="0" y="6862082"/>
                </a:lnTo>
                <a:lnTo>
                  <a:pt x="1639101" y="13334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9068" y="1789877"/>
            <a:ext cx="88589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Коробочное решение разработано для оптимизации прохождения процедуры регистрации новой расчетной небанковской кредитной организации в форме акционерного общества и является дополнением в виде документов к Порядку действий соискателя для регистрации кредитной организации и получения лицензии на осуществление банковских </a:t>
            </a:r>
            <a:r>
              <a:rPr lang="ru-RU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операций.</a:t>
            </a:r>
            <a:endParaRPr lang="ru-RU" sz="240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46257" y="4609816"/>
            <a:ext cx="48176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Порядок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действий соискателя </a:t>
            </a:r>
          </a:p>
        </p:txBody>
      </p:sp>
      <p:pic>
        <p:nvPicPr>
          <p:cNvPr id="9" name="Рисунок 2" descr="image00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8067" y="5013873"/>
            <a:ext cx="1551266" cy="155834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74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87" y="999218"/>
            <a:ext cx="11325225" cy="60699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3"/>
                </a:solidFill>
              </a:rPr>
              <a:t>Состав комплекта документов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10455-C340-7945-BDDA-6923B7A290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-782053" y="160710"/>
            <a:ext cx="12295443" cy="606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Создание РНКО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в форме АО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110000"/>
              </a:lnSpc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Коробочное решение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-467053" y="1911943"/>
            <a:ext cx="5413113" cy="4479010"/>
          </a:xfrm>
          <a:prstGeom prst="rect">
            <a:avLst/>
          </a:prstGeom>
          <a:gradFill flip="none" rotWithShape="1">
            <a:gsLst>
              <a:gs pos="1000">
                <a:srgbClr val="A4C8E8">
                  <a:alpha val="0"/>
                </a:srgb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27928" y="1674942"/>
            <a:ext cx="7264554" cy="3944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ru-RU" sz="1300" dirty="0" smtClean="0">
                <a:solidFill>
                  <a:prstClr val="black"/>
                </a:solidFill>
                <a:latin typeface="Century Gothic" panose="020B0502020202020204"/>
              </a:rPr>
              <a:t>	</a:t>
            </a:r>
            <a:r>
              <a:rPr lang="ru-RU" sz="1300" dirty="0" smtClean="0">
                <a:solidFill>
                  <a:prstClr val="black"/>
                </a:solidFill>
              </a:rPr>
              <a:t>Проект ходатайства </a:t>
            </a:r>
            <a:r>
              <a:rPr lang="ru-RU" sz="1300" dirty="0">
                <a:solidFill>
                  <a:prstClr val="black"/>
                </a:solidFill>
              </a:rPr>
              <a:t>содержит полный перечень банковских операций, которые имеет право осуществлять расчетная небанковская кредитная организация. </a:t>
            </a:r>
          </a:p>
          <a:p>
            <a:pPr marL="457200" algn="just">
              <a:lnSpc>
                <a:spcPct val="107000"/>
              </a:lnSpc>
            </a:pPr>
            <a:r>
              <a:rPr lang="ru-RU" sz="1300" dirty="0">
                <a:solidFill>
                  <a:prstClr val="black"/>
                </a:solidFill>
              </a:rPr>
              <a:t>	В полный перечень банковских операций в ходатайстве могут быть внесены следующие изменения:</a:t>
            </a:r>
          </a:p>
          <a:p>
            <a:pPr marL="457200" algn="just">
              <a:lnSpc>
                <a:spcPct val="107000"/>
              </a:lnSpc>
            </a:pPr>
            <a:r>
              <a:rPr lang="ru-RU" sz="1300" dirty="0">
                <a:solidFill>
                  <a:prstClr val="black"/>
                </a:solidFill>
              </a:rPr>
              <a:t>	- из перечня предполагаемых к осуществлению банковских операций можно исключить одновременно: - инкассацию денежных средств, векселей, платежных и расчетных документов и кассовое обслуживание физических и юридических лиц и - куплю-продажу иностранной валюты в наличной форме;</a:t>
            </a:r>
          </a:p>
          <a:p>
            <a:pPr marL="457200" algn="just">
              <a:lnSpc>
                <a:spcPct val="107000"/>
              </a:lnSpc>
            </a:pPr>
            <a:r>
              <a:rPr lang="ru-RU" sz="1300" dirty="0">
                <a:solidFill>
                  <a:prstClr val="black"/>
                </a:solidFill>
              </a:rPr>
              <a:t>	- банковские операции: - открытие и ведение банковских счетов юридических лиц и - осуществление переводов денежных средств по поручению юридических лиц, в том числе банков-корреспондентов, по их банковским счетам должны в любом случае оставаться в ходатайстве и не могут быть исключены. 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300" dirty="0">
                <a:solidFill>
                  <a:prstClr val="black"/>
                </a:solidFill>
              </a:rPr>
              <a:t>	Ходатайство должно быть подписано лицом, уполномоченным на подписание документов решением общего собрания учредителей/решением единственного учредителя с расшифровкой фамилии, имени и отчества подписавшего лица, с указанием должности и </a:t>
            </a:r>
            <a:r>
              <a:rPr lang="ru-RU" sz="1300" dirty="0" smtClean="0">
                <a:solidFill>
                  <a:prstClr val="black"/>
                </a:solidFill>
              </a:rPr>
              <a:t>полномочий </a:t>
            </a:r>
            <a:r>
              <a:rPr lang="ru-RU" sz="1300" dirty="0">
                <a:solidFill>
                  <a:prstClr val="black"/>
                </a:solidFill>
              </a:rPr>
              <a:t>в случае подписания от имени юридического </a:t>
            </a:r>
            <a:r>
              <a:rPr lang="ru-RU" sz="1300" dirty="0" smtClean="0">
                <a:solidFill>
                  <a:prstClr val="black"/>
                </a:solidFill>
              </a:rPr>
              <a:t>лица, </a:t>
            </a:r>
            <a:r>
              <a:rPr lang="ru-RU" sz="1300" dirty="0">
                <a:solidFill>
                  <a:prstClr val="black"/>
                </a:solidFill>
              </a:rPr>
              <a:t>подпись от имени юридического лица должна быть заверена печатью юридического лица (в случае ее наличия).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-8641" y="1606717"/>
            <a:ext cx="4769105" cy="417762"/>
          </a:xfrm>
          <a:prstGeom prst="rect">
            <a:avLst/>
          </a:prstGeom>
          <a:solidFill>
            <a:srgbClr val="FFBB4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7159" y="1634637"/>
            <a:ext cx="414137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Ходатайство</a:t>
            </a:r>
          </a:p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Протокол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общего собрания учредителей/решение единственного учредителя</a:t>
            </a:r>
          </a:p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У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став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РНКО в форме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акционерного общества</a:t>
            </a:r>
            <a:endParaRPr lang="ru-RU" sz="17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Бизнес-план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РНКО</a:t>
            </a:r>
          </a:p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Заявление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по форме Р11001</a:t>
            </a:r>
          </a:p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ротокол Совета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директоров</a:t>
            </a:r>
          </a:p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писок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учредителей</a:t>
            </a:r>
          </a:p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У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ведомление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об избрании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Совета директоров</a:t>
            </a:r>
          </a:p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Иные документы</a:t>
            </a:r>
            <a:endParaRPr lang="ru-RU" sz="17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222808"/>
              </p:ext>
            </p:extLst>
          </p:nvPr>
        </p:nvGraphicFramePr>
        <p:xfrm>
          <a:off x="7411616" y="5688093"/>
          <a:ext cx="1275183" cy="1075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11616" y="5688093"/>
                        <a:ext cx="1275183" cy="1075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168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87" y="987187"/>
            <a:ext cx="11325225" cy="60699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3"/>
                </a:solidFill>
              </a:rPr>
              <a:t>Состав комплекта документов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10455-C340-7945-BDDA-6923B7A290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-782053" y="160710"/>
            <a:ext cx="12295443" cy="606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Создание РНКО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в форме АО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110000"/>
              </a:lnSpc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Коробочное решение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-467053" y="1911943"/>
            <a:ext cx="5413113" cy="4479010"/>
          </a:xfrm>
          <a:prstGeom prst="rect">
            <a:avLst/>
          </a:prstGeom>
          <a:gradFill flip="none" rotWithShape="1">
            <a:gsLst>
              <a:gs pos="1000">
                <a:srgbClr val="A4C8E8">
                  <a:alpha val="0"/>
                </a:srgb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8641" y="2051885"/>
            <a:ext cx="4769105" cy="921659"/>
          </a:xfrm>
          <a:prstGeom prst="rect">
            <a:avLst/>
          </a:prstGeom>
          <a:solidFill>
            <a:srgbClr val="FFBB4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7159" y="1634637"/>
            <a:ext cx="436994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Ходатайство</a:t>
            </a:r>
          </a:p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Протокол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общего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собрания учредителей/решение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единственного учредителя</a:t>
            </a:r>
          </a:p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У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став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РНКО в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форме акционерного общества</a:t>
            </a:r>
            <a:endParaRPr lang="ru-RU" sz="17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Бизнес-план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РНКО</a:t>
            </a:r>
          </a:p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Заявление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по форме Р11001</a:t>
            </a:r>
          </a:p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ротокол Совета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директоров</a:t>
            </a:r>
          </a:p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писок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учредителей</a:t>
            </a:r>
          </a:p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У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ведомление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об избрании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Совета директоров</a:t>
            </a:r>
          </a:p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Иные документы</a:t>
            </a:r>
            <a:endParaRPr lang="ru-RU" sz="17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37099" y="1634637"/>
            <a:ext cx="7264554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</a:pPr>
            <a:r>
              <a:rPr lang="ru-RU" sz="1300" dirty="0" smtClean="0">
                <a:solidFill>
                  <a:prstClr val="black"/>
                </a:solidFill>
                <a:latin typeface="Century Gothic" panose="020B0502020202020204"/>
              </a:rPr>
              <a:t>	</a:t>
            </a:r>
            <a:r>
              <a:rPr lang="ru-RU" sz="1300" dirty="0">
                <a:solidFill>
                  <a:prstClr val="black"/>
                </a:solidFill>
              </a:rPr>
              <a:t>Протокол общего собрания учредителей/решение единственного учредителя. </a:t>
            </a:r>
          </a:p>
          <a:p>
            <a:pPr marL="457200" algn="just">
              <a:lnSpc>
                <a:spcPct val="150000"/>
              </a:lnSpc>
            </a:pPr>
            <a:r>
              <a:rPr lang="ru-RU" sz="1300" dirty="0">
                <a:solidFill>
                  <a:prstClr val="black"/>
                </a:solidFill>
              </a:rPr>
              <a:t>	Составлено два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ru-RU" sz="1300" dirty="0">
                <a:solidFill>
                  <a:prstClr val="black"/>
                </a:solidFill>
              </a:rPr>
              <a:t>варианта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ru-RU" sz="1300" dirty="0">
                <a:solidFill>
                  <a:prstClr val="black"/>
                </a:solidFill>
              </a:rPr>
              <a:t>документа: решение единственного учредителя для случая учреждения РНКО одним лицом и протокол общего собрания учредителей для учреждения РНКО двумя и более лицами.</a:t>
            </a:r>
          </a:p>
          <a:p>
            <a:pPr marL="457200" algn="just">
              <a:lnSpc>
                <a:spcPct val="150000"/>
              </a:lnSpc>
            </a:pPr>
            <a:r>
              <a:rPr lang="ru-RU" sz="1300" dirty="0">
                <a:solidFill>
                  <a:prstClr val="black"/>
                </a:solidFill>
              </a:rPr>
              <a:t>	Протокол/Решение содержит прочерки, которые требуется заполнить информацией, относящейся к создаваемой РНКО и отражающей её специфику.</a:t>
            </a:r>
          </a:p>
          <a:p>
            <a:pPr marL="457200" algn="just">
              <a:lnSpc>
                <a:spcPct val="150000"/>
              </a:lnSpc>
            </a:pPr>
            <a:r>
              <a:rPr lang="ru-RU" sz="1300" dirty="0">
                <a:solidFill>
                  <a:prstClr val="black"/>
                </a:solidFill>
              </a:rPr>
              <a:t>	Протокол/Решение должен(о) быть подписан(о) всеми учредителями/единственным учредителем с расшифровкой фамилии, имени и отчества подписавших лиц, с указанием должности и полномочий в случае подписания от имени юридического лица, подпись от имени юридического лица должна быть заверена печатью юридического лица (в случае ее наличия).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396162"/>
              </p:ext>
            </p:extLst>
          </p:nvPr>
        </p:nvGraphicFramePr>
        <p:xfrm>
          <a:off x="5925840" y="5207910"/>
          <a:ext cx="1199002" cy="1011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0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25840" y="5207910"/>
                        <a:ext cx="1199002" cy="1011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0697"/>
              </p:ext>
            </p:extLst>
          </p:nvPr>
        </p:nvGraphicFramePr>
        <p:xfrm>
          <a:off x="9057501" y="5207910"/>
          <a:ext cx="1182131" cy="997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1" name="Документ" showAsIcon="1" r:id="rId7" imgW="914400" imgH="771480" progId="Word.Document.12">
                  <p:embed/>
                </p:oleObj>
              </mc:Choice>
              <mc:Fallback>
                <p:oleObj name="Документ" showAsIcon="1" r:id="rId7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57501" y="5207910"/>
                        <a:ext cx="1182131" cy="997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36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87" y="987187"/>
            <a:ext cx="11325225" cy="60699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3"/>
                </a:solidFill>
              </a:rPr>
              <a:t>Состав комплекта документов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10455-C340-7945-BDDA-6923B7A290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-782053" y="160710"/>
            <a:ext cx="12295443" cy="606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Создание РНКО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в форме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АО</a:t>
            </a:r>
          </a:p>
          <a:p>
            <a:pPr algn="r">
              <a:lnSpc>
                <a:spcPct val="110000"/>
              </a:lnSpc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Коробочное решение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-467053" y="1911943"/>
            <a:ext cx="5413113" cy="4479010"/>
          </a:xfrm>
          <a:prstGeom prst="rect">
            <a:avLst/>
          </a:prstGeom>
          <a:gradFill flip="none" rotWithShape="1">
            <a:gsLst>
              <a:gs pos="1000">
                <a:srgbClr val="A4C8E8">
                  <a:alpha val="0"/>
                </a:srgb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8641" y="2990351"/>
            <a:ext cx="4769105" cy="727406"/>
          </a:xfrm>
          <a:prstGeom prst="rect">
            <a:avLst/>
          </a:prstGeom>
          <a:solidFill>
            <a:srgbClr val="FFBB4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7159" y="1634637"/>
            <a:ext cx="436994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Ходатайство</a:t>
            </a:r>
          </a:p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Протокол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общего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собрания учредителей/решение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единственного учредителя</a:t>
            </a:r>
          </a:p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У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став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РНКО в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форме акционерного общества</a:t>
            </a:r>
          </a:p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Бизнес-план РНКО</a:t>
            </a:r>
          </a:p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Заявление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по форме Р11001</a:t>
            </a:r>
          </a:p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ротокол Совета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директоров</a:t>
            </a:r>
          </a:p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писок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учредителей</a:t>
            </a:r>
          </a:p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У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ведомление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об избрании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Совета директоров</a:t>
            </a:r>
          </a:p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Иные документы</a:t>
            </a:r>
            <a:endParaRPr lang="ru-RU" sz="17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18886" y="1444891"/>
            <a:ext cx="7599850" cy="4357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ru-RU" sz="1300" dirty="0" smtClean="0">
                <a:solidFill>
                  <a:prstClr val="black"/>
                </a:solidFill>
                <a:latin typeface="Century Gothic" panose="020B0502020202020204"/>
              </a:rPr>
              <a:t>	</a:t>
            </a:r>
            <a:r>
              <a:rPr lang="ru-RU" sz="1300" dirty="0">
                <a:solidFill>
                  <a:prstClr val="black"/>
                </a:solidFill>
              </a:rPr>
              <a:t>Устав содержит прочерки, которые требуется заполнить информацией, относящейся к создаваемой РНКО, в том числе указать:</a:t>
            </a:r>
          </a:p>
          <a:p>
            <a:pPr marL="457200" algn="just">
              <a:lnSpc>
                <a:spcPct val="107000"/>
              </a:lnSpc>
            </a:pPr>
            <a:r>
              <a:rPr lang="ru-RU" sz="1300" dirty="0">
                <a:solidFill>
                  <a:prstClr val="black"/>
                </a:solidFill>
              </a:rPr>
              <a:t>- дату протокола общего собрания учредителей/решения единственного учредителя на титульном листе устава и в пункте 1.1 устава;</a:t>
            </a:r>
          </a:p>
          <a:p>
            <a:pPr marL="457200" algn="just">
              <a:lnSpc>
                <a:spcPct val="107000"/>
              </a:lnSpc>
            </a:pPr>
            <a:r>
              <a:rPr lang="ru-RU" sz="1300" dirty="0">
                <a:solidFill>
                  <a:prstClr val="black"/>
                </a:solidFill>
              </a:rPr>
              <a:t>- на титульном листе должно быть указано место нахождения РНКО (название населенного пункта, если населенный пункт не является столицей субъекта федерации - указывается субъект федерации, в котором находится этот населенный пункт) и год (год соответствует году принятия решения о создании РНКО);</a:t>
            </a:r>
          </a:p>
          <a:p>
            <a:pPr marL="457200" algn="just">
              <a:lnSpc>
                <a:spcPct val="107000"/>
              </a:lnSpc>
            </a:pPr>
            <a:r>
              <a:rPr lang="ru-RU" sz="1300" dirty="0">
                <a:solidFill>
                  <a:prstClr val="black"/>
                </a:solidFill>
              </a:rPr>
              <a:t>- согласованное с Банком России полное и сокращенное фирменное наименование на титульном листе устава и в пункте </a:t>
            </a:r>
            <a:r>
              <a:rPr lang="ru-RU" sz="1300" dirty="0" smtClean="0">
                <a:solidFill>
                  <a:prstClr val="black"/>
                </a:solidFill>
              </a:rPr>
              <a:t>1.3;</a:t>
            </a:r>
            <a:endParaRPr lang="ru-RU" sz="1300" dirty="0">
              <a:solidFill>
                <a:prstClr val="black"/>
              </a:solidFill>
            </a:endParaRPr>
          </a:p>
          <a:p>
            <a:pPr marL="457200" algn="just">
              <a:lnSpc>
                <a:spcPct val="107000"/>
              </a:lnSpc>
            </a:pPr>
            <a:r>
              <a:rPr lang="ru-RU" sz="1300" dirty="0">
                <a:solidFill>
                  <a:prstClr val="black"/>
                </a:solidFill>
              </a:rPr>
              <a:t>- место нахождения РНКО (наименование населенного пункта) на титульном листе устава и в пункте </a:t>
            </a:r>
            <a:r>
              <a:rPr lang="ru-RU" sz="1300" dirty="0" smtClean="0">
                <a:solidFill>
                  <a:prstClr val="black"/>
                </a:solidFill>
              </a:rPr>
              <a:t>1.4; </a:t>
            </a:r>
            <a:r>
              <a:rPr lang="ru-RU" sz="1300" dirty="0">
                <a:solidFill>
                  <a:prstClr val="black"/>
                </a:solidFill>
              </a:rPr>
              <a:t>адрес в пункте </a:t>
            </a:r>
            <a:r>
              <a:rPr lang="ru-RU" sz="1300" dirty="0" smtClean="0">
                <a:solidFill>
                  <a:prstClr val="black"/>
                </a:solidFill>
              </a:rPr>
              <a:t>1.4 </a:t>
            </a:r>
            <a:r>
              <a:rPr lang="ru-RU" sz="1300" dirty="0">
                <a:solidFill>
                  <a:prstClr val="black"/>
                </a:solidFill>
              </a:rPr>
              <a:t>устава должен быть заполнен в соответствии с адресом, по которому будет располагаться РНКО и соответствовать информации, содержащейся в Федеральной информационной адресной системе;</a:t>
            </a:r>
          </a:p>
          <a:p>
            <a:pPr marL="457200" algn="just">
              <a:lnSpc>
                <a:spcPct val="107000"/>
              </a:lnSpc>
            </a:pPr>
            <a:r>
              <a:rPr lang="ru-RU" sz="1300" dirty="0">
                <a:solidFill>
                  <a:prstClr val="black"/>
                </a:solidFill>
              </a:rPr>
              <a:t>- в пункте </a:t>
            </a:r>
            <a:r>
              <a:rPr lang="ru-RU" sz="1300" dirty="0" smtClean="0">
                <a:solidFill>
                  <a:prstClr val="black"/>
                </a:solidFill>
              </a:rPr>
              <a:t>2.2 </a:t>
            </a:r>
            <a:r>
              <a:rPr lang="ru-RU" sz="1300" dirty="0">
                <a:solidFill>
                  <a:prstClr val="black"/>
                </a:solidFill>
              </a:rPr>
              <a:t>устава необходимо указать перечень банковских операций, полностью соответствующий их перечню в ходатайстве.</a:t>
            </a:r>
          </a:p>
          <a:p>
            <a:pPr marL="457200" algn="just">
              <a:lnSpc>
                <a:spcPct val="107000"/>
              </a:lnSpc>
            </a:pPr>
            <a:r>
              <a:rPr lang="ru-RU" sz="1300" dirty="0">
                <a:solidFill>
                  <a:prstClr val="black"/>
                </a:solidFill>
              </a:rPr>
              <a:t>	После дополнения устава необходимой информацией устав должен быть подписан лицом, уполномоченным на подписание документов решением общего собрания учредителей/решением единственного учредителя с расшифровкой фамилии, имени и отчества уполномоченного на подписание лица.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130711"/>
              </p:ext>
            </p:extLst>
          </p:nvPr>
        </p:nvGraphicFramePr>
        <p:xfrm>
          <a:off x="7883496" y="5802366"/>
          <a:ext cx="1168133" cy="98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83496" y="5802366"/>
                        <a:ext cx="1168133" cy="98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745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87" y="987187"/>
            <a:ext cx="11325225" cy="60699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3"/>
                </a:solidFill>
              </a:rPr>
              <a:t>Состав комплекта документов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10455-C340-7945-BDDA-6923B7A290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-782053" y="160710"/>
            <a:ext cx="12295443" cy="606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Создание РНКО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в форме АО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110000"/>
              </a:lnSpc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Коробочное решение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-467053" y="1911943"/>
            <a:ext cx="5413113" cy="4479010"/>
          </a:xfrm>
          <a:prstGeom prst="rect">
            <a:avLst/>
          </a:prstGeom>
          <a:gradFill flip="none" rotWithShape="1">
            <a:gsLst>
              <a:gs pos="1000">
                <a:srgbClr val="A4C8E8">
                  <a:alpha val="0"/>
                </a:srgb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8641" y="3645567"/>
            <a:ext cx="4769105" cy="577517"/>
          </a:xfrm>
          <a:prstGeom prst="rect">
            <a:avLst/>
          </a:prstGeom>
          <a:solidFill>
            <a:srgbClr val="FFBB4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7159" y="1634637"/>
            <a:ext cx="436994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Ходатайство</a:t>
            </a:r>
          </a:p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Протокол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общего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собрания учредителей/решение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единственного учредителя</a:t>
            </a:r>
          </a:p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У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став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РНКО в форме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акционерного общества</a:t>
            </a:r>
            <a:endParaRPr lang="ru-RU" sz="17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Бизнес-план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РНКО</a:t>
            </a:r>
          </a:p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Заявление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по форме Р11001</a:t>
            </a:r>
          </a:p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ротокол Совета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директоров</a:t>
            </a:r>
          </a:p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писок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учредителей</a:t>
            </a:r>
          </a:p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У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ведомление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об избрании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Совета директоров</a:t>
            </a:r>
          </a:p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Иные документы</a:t>
            </a:r>
            <a:endParaRPr lang="ru-RU" sz="17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7992" y="2058457"/>
            <a:ext cx="733061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</a:pPr>
            <a:r>
              <a:rPr lang="ru-RU" sz="1300" dirty="0" smtClean="0">
                <a:solidFill>
                  <a:prstClr val="black"/>
                </a:solidFill>
                <a:latin typeface="Century Gothic" panose="020B0502020202020204"/>
              </a:rPr>
              <a:t>	</a:t>
            </a:r>
            <a:r>
              <a:rPr lang="ru-RU" sz="1300" dirty="0" smtClean="0">
                <a:solidFill>
                  <a:prstClr val="black"/>
                </a:solidFill>
              </a:rPr>
              <a:t>Бизнес-план </a:t>
            </a:r>
            <a:r>
              <a:rPr lang="ru-RU" sz="1300" dirty="0">
                <a:solidFill>
                  <a:prstClr val="black"/>
                </a:solidFill>
              </a:rPr>
              <a:t>содержит текст, выделенный красным цветом – это положения, требующие заполнения в зависимости от выбора конкретной бизнес-модели и программы действий на период действия бизнес-плана будущей РНКО, отражающих специфику ее деятельности. Срок, на который составляется бизнес-план, указывается, начиная с предполагаемого года получения лицензии и на последующие 3 полных календарных года. </a:t>
            </a:r>
          </a:p>
          <a:p>
            <a:pPr marL="457200" algn="just">
              <a:lnSpc>
                <a:spcPct val="150000"/>
              </a:lnSpc>
            </a:pPr>
            <a:r>
              <a:rPr lang="ru-RU" sz="1300" dirty="0">
                <a:solidFill>
                  <a:prstClr val="black"/>
                </a:solidFill>
              </a:rPr>
              <a:t>	После дополнения бизнес-плана необходимой информацией, бизнес-план должен быть подписан лицом, уполномоченным решением общего собрания учредителей/решением единственного учредителя на подписание документов с расшифровкой его фамилии, имени и отчества.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221624"/>
              </p:ext>
            </p:extLst>
          </p:nvPr>
        </p:nvGraphicFramePr>
        <p:xfrm>
          <a:off x="7714736" y="5279551"/>
          <a:ext cx="1182130" cy="997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14736" y="5279551"/>
                        <a:ext cx="1182130" cy="997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611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87" y="987187"/>
            <a:ext cx="11325225" cy="60699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3"/>
                </a:solidFill>
              </a:rPr>
              <a:t>Состав комплекта документов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10455-C340-7945-BDDA-6923B7A290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-782053" y="160710"/>
            <a:ext cx="12295443" cy="606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Создание РНКО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в форме АО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110000"/>
              </a:lnSpc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Коробочное решение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-467053" y="1911943"/>
            <a:ext cx="5413113" cy="4479010"/>
          </a:xfrm>
          <a:prstGeom prst="rect">
            <a:avLst/>
          </a:prstGeom>
          <a:gradFill flip="none" rotWithShape="1">
            <a:gsLst>
              <a:gs pos="1000">
                <a:srgbClr val="A4C8E8">
                  <a:alpha val="0"/>
                </a:srgb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8641" y="4138865"/>
            <a:ext cx="4769105" cy="529390"/>
          </a:xfrm>
          <a:prstGeom prst="rect">
            <a:avLst/>
          </a:prstGeom>
          <a:solidFill>
            <a:srgbClr val="FFBB4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7159" y="1634637"/>
            <a:ext cx="436994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Ходатайство</a:t>
            </a:r>
          </a:p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Протокол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общего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собрания учредителей/решение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единственного учредителя</a:t>
            </a:r>
          </a:p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У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став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РНКО в форме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акционерного общества</a:t>
            </a:r>
            <a:endParaRPr lang="ru-RU" sz="17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Бизнес-план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РНКО</a:t>
            </a:r>
          </a:p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Заявление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по форме Р11001</a:t>
            </a:r>
          </a:p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ротокол Совета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директоров</a:t>
            </a:r>
          </a:p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писок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учредителей</a:t>
            </a:r>
          </a:p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У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ведомление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об избрании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Совета директоров</a:t>
            </a:r>
          </a:p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Иные документы</a:t>
            </a:r>
            <a:endParaRPr lang="ru-RU" sz="17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53501" y="1783927"/>
            <a:ext cx="7330619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</a:pPr>
            <a:r>
              <a:rPr lang="ru-RU" sz="1300" dirty="0" smtClean="0">
                <a:solidFill>
                  <a:prstClr val="black"/>
                </a:solidFill>
                <a:latin typeface="Century Gothic" panose="020B0502020202020204"/>
              </a:rPr>
              <a:t>	</a:t>
            </a:r>
            <a:r>
              <a:rPr lang="ru-RU" sz="1300" dirty="0" smtClean="0">
                <a:solidFill>
                  <a:prstClr val="black"/>
                </a:solidFill>
              </a:rPr>
              <a:t>Заявление </a:t>
            </a:r>
            <a:r>
              <a:rPr lang="ru-RU" sz="1300" dirty="0">
                <a:solidFill>
                  <a:prstClr val="black"/>
                </a:solidFill>
              </a:rPr>
              <a:t>по форме Р11001 является документом, форма и требования </a:t>
            </a:r>
            <a:r>
              <a:rPr lang="ru-RU" sz="1300" dirty="0" smtClean="0">
                <a:solidFill>
                  <a:prstClr val="black"/>
                </a:solidFill>
              </a:rPr>
              <a:t/>
            </a:r>
            <a:br>
              <a:rPr lang="ru-RU" sz="1300" dirty="0" smtClean="0">
                <a:solidFill>
                  <a:prstClr val="black"/>
                </a:solidFill>
              </a:rPr>
            </a:br>
            <a:r>
              <a:rPr lang="ru-RU" sz="1300" dirty="0" smtClean="0">
                <a:solidFill>
                  <a:prstClr val="black"/>
                </a:solidFill>
              </a:rPr>
              <a:t>к </a:t>
            </a:r>
            <a:r>
              <a:rPr lang="ru-RU" sz="1300" dirty="0">
                <a:solidFill>
                  <a:prstClr val="black"/>
                </a:solidFill>
              </a:rPr>
              <a:t>оформлению которого устанавливаются ФНС России Приказом от 31.08.2020 </a:t>
            </a:r>
            <a:r>
              <a:rPr lang="ru-RU" sz="1300" dirty="0" smtClean="0">
                <a:solidFill>
                  <a:prstClr val="black"/>
                </a:solidFill>
              </a:rPr>
              <a:t/>
            </a:r>
            <a:br>
              <a:rPr lang="ru-RU" sz="1300" dirty="0" smtClean="0">
                <a:solidFill>
                  <a:prstClr val="black"/>
                </a:solidFill>
              </a:rPr>
            </a:br>
            <a:r>
              <a:rPr lang="ru-RU" sz="1300" dirty="0" smtClean="0">
                <a:solidFill>
                  <a:prstClr val="black"/>
                </a:solidFill>
              </a:rPr>
              <a:t>№ </a:t>
            </a:r>
            <a:r>
              <a:rPr lang="ru-RU" sz="1300" dirty="0">
                <a:solidFill>
                  <a:prstClr val="black"/>
                </a:solidFill>
              </a:rPr>
              <a:t>ЕД-7-14/617@ «Об утверждении форм и требований к оформлению документов, представляемых в регистрирующий орган при государственной регистрации юридических лиц, индивидуальных предпринимателей и крестьянских (фермерских) хозяйств». На официальном сайте ФНС России находится ссылка на Заявление о государственной регистрации юридического лица при создании, которой мы рекомендуем воспользоваться при заполнении Заявления по форме Р11001:</a:t>
            </a:r>
          </a:p>
          <a:p>
            <a:pPr marL="457200" algn="just">
              <a:lnSpc>
                <a:spcPct val="150000"/>
              </a:lnSpc>
            </a:pPr>
            <a:r>
              <a:rPr lang="ru-RU" sz="1300" dirty="0" smtClean="0">
                <a:solidFill>
                  <a:prstClr val="black"/>
                </a:solidFill>
              </a:rPr>
              <a:t>           </a:t>
            </a:r>
            <a:r>
              <a:rPr lang="ru-RU" sz="1300" dirty="0" smtClean="0">
                <a:solidFill>
                  <a:prstClr val="black"/>
                </a:solidFill>
                <a:hlinkClick r:id="rId3"/>
              </a:rPr>
              <a:t>https</a:t>
            </a:r>
            <a:r>
              <a:rPr lang="ru-RU" sz="1300" dirty="0">
                <a:solidFill>
                  <a:prstClr val="black"/>
                </a:solidFill>
                <a:hlinkClick r:id="rId3"/>
              </a:rPr>
              <a:t>://www.nalog.gov.ru/rn77/fl/interest/open_business/compaby_reg/4162139</a:t>
            </a:r>
            <a:r>
              <a:rPr lang="ru-RU" sz="1300" dirty="0" smtClean="0">
                <a:solidFill>
                  <a:prstClr val="black"/>
                </a:solidFill>
                <a:hlinkClick r:id="rId3"/>
              </a:rPr>
              <a:t>/</a:t>
            </a:r>
            <a:r>
              <a:rPr lang="ru-RU" sz="1300" dirty="0" smtClean="0">
                <a:solidFill>
                  <a:prstClr val="black"/>
                </a:solidFill>
              </a:rPr>
              <a:t> </a:t>
            </a:r>
            <a:endParaRPr lang="ru-RU" sz="1300" dirty="0">
              <a:solidFill>
                <a:prstClr val="black"/>
              </a:solidFill>
            </a:endParaRPr>
          </a:p>
        </p:txBody>
      </p:sp>
      <p:pic>
        <p:nvPicPr>
          <p:cNvPr id="14" name="Рисунок 1" descr="image00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5736" y="5045647"/>
            <a:ext cx="1186836" cy="117086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68127"/>
              </p:ext>
            </p:extLst>
          </p:nvPr>
        </p:nvGraphicFramePr>
        <p:xfrm>
          <a:off x="6095999" y="5045647"/>
          <a:ext cx="1660702" cy="1401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" name="Acrobat Document" showAsIcon="1" r:id="rId5" imgW="914400" imgH="771480" progId="AcroExch.Document.DC">
                  <p:embed/>
                </p:oleObj>
              </mc:Choice>
              <mc:Fallback>
                <p:oleObj name="Acrobat Document" showAsIcon="1" r:id="rId5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5999" y="5045647"/>
                        <a:ext cx="1660702" cy="1401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90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87" y="987187"/>
            <a:ext cx="11325225" cy="60699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3"/>
                </a:solidFill>
              </a:rPr>
              <a:t>Состав комплекта документов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10455-C340-7945-BDDA-6923B7A290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-782053" y="160710"/>
            <a:ext cx="12295443" cy="606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Создание РНКО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в форме АО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110000"/>
              </a:lnSpc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Коробочное решение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-467053" y="1911943"/>
            <a:ext cx="5413113" cy="4479010"/>
          </a:xfrm>
          <a:prstGeom prst="rect">
            <a:avLst/>
          </a:prstGeom>
          <a:gradFill flip="none" rotWithShape="1">
            <a:gsLst>
              <a:gs pos="1000">
                <a:srgbClr val="A4C8E8">
                  <a:alpha val="0"/>
                </a:srgb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8641" y="4572006"/>
            <a:ext cx="4769105" cy="529390"/>
          </a:xfrm>
          <a:prstGeom prst="rect">
            <a:avLst/>
          </a:prstGeom>
          <a:solidFill>
            <a:srgbClr val="FFBB4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7159" y="1634637"/>
            <a:ext cx="436994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Ходатайство</a:t>
            </a:r>
          </a:p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Протокол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общего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собрания учредителей/решение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единственного учредителя</a:t>
            </a:r>
          </a:p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У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став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РНКО в форме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акционерного общества</a:t>
            </a:r>
            <a:endParaRPr lang="ru-RU" sz="17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Бизнес-план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РНКО</a:t>
            </a:r>
          </a:p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Заявление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по форме Р11001</a:t>
            </a:r>
          </a:p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ротокол Совета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директоров</a:t>
            </a:r>
          </a:p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писок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учредителей</a:t>
            </a:r>
          </a:p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У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ведомление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об избрании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Совета директоров</a:t>
            </a:r>
          </a:p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Иные документы</a:t>
            </a:r>
            <a:endParaRPr lang="ru-RU" sz="17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7992" y="2058457"/>
            <a:ext cx="7330619" cy="1578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Century Gothic" panose="020B0502020202020204"/>
              </a:rPr>
              <a:t>	</a:t>
            </a:r>
            <a:r>
              <a:rPr lang="ru-RU" sz="1300" dirty="0" smtClean="0">
                <a:solidFill>
                  <a:prstClr val="black"/>
                </a:solidFill>
              </a:rPr>
              <a:t>Протокол </a:t>
            </a:r>
            <a:r>
              <a:rPr lang="ru-RU" sz="1300" dirty="0">
                <a:solidFill>
                  <a:prstClr val="black"/>
                </a:solidFill>
              </a:rPr>
              <a:t>Совета директоров содержит прочерки, которые необходимо заполнить информацией, относящейся к создаваемой РНКО. </a:t>
            </a:r>
            <a:endParaRPr lang="ru-RU" sz="1300" dirty="0" smtClean="0">
              <a:solidFill>
                <a:prstClr val="black"/>
              </a:solidFill>
            </a:endParaRPr>
          </a:p>
          <a:p>
            <a:pPr marL="457200" algn="just">
              <a:lnSpc>
                <a:spcPct val="150000"/>
              </a:lnSpc>
            </a:pPr>
            <a:r>
              <a:rPr lang="ru-RU" sz="1300" dirty="0">
                <a:solidFill>
                  <a:prstClr val="black"/>
                </a:solidFill>
              </a:rPr>
              <a:t> </a:t>
            </a:r>
            <a:r>
              <a:rPr lang="ru-RU" sz="1300" dirty="0" smtClean="0">
                <a:solidFill>
                  <a:prstClr val="black"/>
                </a:solidFill>
              </a:rPr>
              <a:t>         Протокол </a:t>
            </a:r>
            <a:r>
              <a:rPr lang="ru-RU" sz="1300" dirty="0">
                <a:solidFill>
                  <a:prstClr val="black"/>
                </a:solidFill>
              </a:rPr>
              <a:t>Совета директоров должен быть подписан Председателем Совета директоров и секретарем заседания Совета директоров с расшифровкой фамилии, имени и отчества подписавших лиц. 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51902"/>
              </p:ext>
            </p:extLst>
          </p:nvPr>
        </p:nvGraphicFramePr>
        <p:xfrm>
          <a:off x="7420865" y="4061043"/>
          <a:ext cx="1453979" cy="1226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20865" y="4061043"/>
                        <a:ext cx="1453979" cy="1226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116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87" y="987187"/>
            <a:ext cx="11325225" cy="60699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3"/>
                </a:solidFill>
              </a:rPr>
              <a:t>Состав комплекта документов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10455-C340-7945-BDDA-6923B7A290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-782053" y="160710"/>
            <a:ext cx="12295443" cy="606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Создание РНКО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в форме АО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110000"/>
              </a:lnSpc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Коробочное решение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-467053" y="1911943"/>
            <a:ext cx="5413113" cy="4479010"/>
          </a:xfrm>
          <a:prstGeom prst="rect">
            <a:avLst/>
          </a:prstGeom>
          <a:gradFill flip="none" rotWithShape="1">
            <a:gsLst>
              <a:gs pos="1000">
                <a:srgbClr val="A4C8E8">
                  <a:alpha val="0"/>
                </a:srgb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8641" y="5005152"/>
            <a:ext cx="4769105" cy="529390"/>
          </a:xfrm>
          <a:prstGeom prst="rect">
            <a:avLst/>
          </a:prstGeom>
          <a:solidFill>
            <a:srgbClr val="FFBB44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7159" y="1634637"/>
            <a:ext cx="436994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Ходатайство</a:t>
            </a:r>
          </a:p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Протокол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общего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собрания учредителей/решение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единственного учредителя</a:t>
            </a:r>
          </a:p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У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став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РНКО в форме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акционерного общества</a:t>
            </a:r>
            <a:endParaRPr lang="ru-RU" sz="17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Бизнес-план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РНКО</a:t>
            </a:r>
          </a:p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Заявление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по форме Р11001</a:t>
            </a:r>
          </a:p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ротокол Совета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директоров</a:t>
            </a:r>
          </a:p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писок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учредителей</a:t>
            </a:r>
          </a:p>
          <a:p>
            <a:pPr>
              <a:spcAft>
                <a:spcPts val="1500"/>
              </a:spcAft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У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ведомление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</a:rPr>
              <a:t>об избрании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Совета директоров</a:t>
            </a:r>
          </a:p>
          <a:p>
            <a:pPr>
              <a:spcAft>
                <a:spcPts val="1500"/>
              </a:spcAft>
            </a:pP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</a:rPr>
              <a:t>Иные документы</a:t>
            </a:r>
            <a:endParaRPr lang="ru-RU" sz="17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7992" y="2058457"/>
            <a:ext cx="7330619" cy="1255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</a:pPr>
            <a:r>
              <a:rPr lang="ru-RU" sz="1300" dirty="0" smtClean="0">
                <a:solidFill>
                  <a:prstClr val="black"/>
                </a:solidFill>
                <a:latin typeface="Century Gothic" panose="020B0502020202020204"/>
              </a:rPr>
              <a:t>	</a:t>
            </a:r>
            <a:r>
              <a:rPr lang="ru-RU" sz="1300" dirty="0" smtClean="0">
                <a:solidFill>
                  <a:prstClr val="black"/>
                </a:solidFill>
              </a:rPr>
              <a:t>Порядок </a:t>
            </a:r>
            <a:r>
              <a:rPr lang="ru-RU" sz="1300" dirty="0">
                <a:solidFill>
                  <a:prstClr val="black"/>
                </a:solidFill>
              </a:rPr>
              <a:t>заполнения и подписания списка учредителей установлен Приложением 3 к Инструкции Банка России от 02.04.2010 № 135-И «О порядке принятия Банком России решения о государственной регистрации кредитных организаций и выдаче лицензий на осуществление банковских операций». 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712953"/>
              </p:ext>
            </p:extLst>
          </p:nvPr>
        </p:nvGraphicFramePr>
        <p:xfrm>
          <a:off x="6095999" y="3737877"/>
          <a:ext cx="1649411" cy="860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4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5999" y="3737877"/>
                        <a:ext cx="1649411" cy="860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884098"/>
              </p:ext>
            </p:extLst>
          </p:nvPr>
        </p:nvGraphicFramePr>
        <p:xfrm>
          <a:off x="8377881" y="3721148"/>
          <a:ext cx="1482810" cy="860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5" name="Документ" showAsIcon="1" r:id="rId7" imgW="914400" imgH="771480" progId="Word.Document.12">
                  <p:embed/>
                </p:oleObj>
              </mc:Choice>
              <mc:Fallback>
                <p:oleObj name="Документ" showAsIcon="1" r:id="rId7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77881" y="3721148"/>
                        <a:ext cx="1482810" cy="860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271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1" ma:contentTypeDescription="Создание документа." ma:contentTypeScope="" ma:versionID="46265a73d459bdff94de0468751f4ccb">
  <xsd:schema xmlns:xsd="http://www.w3.org/2001/XMLSchema" xmlns:xs="http://www.w3.org/2001/XMLSchema" xmlns:p="http://schemas.microsoft.com/office/2006/metadata/properties" xmlns:ns2="b8a301b8-fba3-4a56-9ee3-0e2775d83ffb" targetNamespace="http://schemas.microsoft.com/office/2006/metadata/properties" ma:root="true" ma:fieldsID="7c95ad6c5f32494a945af1673268ec41" ns2:_="">
    <xsd:import namespace="b8a301b8-fba3-4a56-9ee3-0e2775d83f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301b8-fba3-4a56-9ee3-0e2775d83f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8a301b8-fba3-4a56-9ee3-0e2775d83ffb">6MRAV4MPJ4WK-1850682920-98</_dlc_DocId>
    <_dlc_DocIdUrl xmlns="b8a301b8-fba3-4a56-9ee3-0e2775d83ffb">
      <Url>https://cbrportal.cbr.ru/_layouts/15/DocIdRedir.aspx?ID=6MRAV4MPJ4WK-1850682920-98</Url>
      <Description>6MRAV4MPJ4WK-1850682920-98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726494-B11D-4242-8432-32F6A604DE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a301b8-fba3-4a56-9ee3-0e2775d83f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338808-880B-42F2-922A-16529746CAD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B56E3D5-E39D-444D-9600-2B9B0AD40D17}">
  <ds:schemaRefs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b8a301b8-fba3-4a56-9ee3-0e2775d83ffb"/>
  </ds:schemaRefs>
</ds:datastoreItem>
</file>

<file path=customXml/itemProps4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6169</TotalTime>
  <Words>474</Words>
  <Application>Microsoft Office PowerPoint</Application>
  <PresentationFormat>Широкоэкранный</PresentationFormat>
  <Paragraphs>167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Hammersmith One</vt:lpstr>
      <vt:lpstr>Wingdings</vt:lpstr>
      <vt:lpstr>Тема Office</vt:lpstr>
      <vt:lpstr>Документ</vt:lpstr>
      <vt:lpstr>Acrobat Document</vt:lpstr>
      <vt:lpstr>Презентация PowerPoint</vt:lpstr>
      <vt:lpstr>Цель коробочного решения</vt:lpstr>
      <vt:lpstr>Состав комплекта документов</vt:lpstr>
      <vt:lpstr>Состав комплекта документов</vt:lpstr>
      <vt:lpstr>Состав комплекта документов</vt:lpstr>
      <vt:lpstr>Состав комплекта документов</vt:lpstr>
      <vt:lpstr>Состав комплекта документов</vt:lpstr>
      <vt:lpstr>Состав комплекта документов</vt:lpstr>
      <vt:lpstr>Состав комплекта документов</vt:lpstr>
      <vt:lpstr>Состав комплекта документов</vt:lpstr>
      <vt:lpstr>Состав комплекта документов</vt:lpstr>
      <vt:lpstr>Оформление документов</vt:lpstr>
      <vt:lpstr>Полезные ссылки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Гусарова Мария Сергеевна</cp:lastModifiedBy>
  <cp:revision>474</cp:revision>
  <cp:lastPrinted>2025-09-23T07:08:15Z</cp:lastPrinted>
  <dcterms:created xsi:type="dcterms:W3CDTF">2018-11-05T17:34:13Z</dcterms:created>
  <dcterms:modified xsi:type="dcterms:W3CDTF">2025-10-22T07:08:05Z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  <property fmtid="{D5CDD505-2E9C-101B-9397-08002B2CF9AE}" pid="3" name="_dlc_DocIdItemGuid">
    <vt:lpwstr>11809405-d614-478a-9107-cb18e1227940</vt:lpwstr>
  </property>
</Properties>
</file>